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65" r:id="rId5"/>
    <p:sldId id="274" r:id="rId6"/>
    <p:sldId id="275" r:id="rId7"/>
    <p:sldId id="266" r:id="rId8"/>
    <p:sldId id="268" r:id="rId9"/>
    <p:sldId id="286" r:id="rId10"/>
    <p:sldId id="276" r:id="rId11"/>
    <p:sldId id="277" r:id="rId12"/>
    <p:sldId id="278" r:id="rId13"/>
    <p:sldId id="283" r:id="rId14"/>
    <p:sldId id="282" r:id="rId15"/>
    <p:sldId id="279" r:id="rId16"/>
    <p:sldId id="285"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9F12"/>
    <a:srgbClr val="F0AB30"/>
    <a:srgbClr val="EF95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86258-D3D2-663B-AE67-0D70DEF5AC90}" v="884" dt="2023-09-13T21:01:03.149"/>
    <p1510:client id="{BDD4704A-F243-5A8C-22E8-A26C8847E64C}" v="111" dt="2023-09-14T16:11:55.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8848" autoAdjust="0"/>
  </p:normalViewPr>
  <p:slideViewPr>
    <p:cSldViewPr snapToGrid="0">
      <p:cViewPr varScale="1">
        <p:scale>
          <a:sx n="57" d="100"/>
          <a:sy n="57" d="100"/>
        </p:scale>
        <p:origin x="158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Sapin" userId="S::zsapin@kycpa.org::7c6409df-893f-483e-858d-5ed9b1a4c07a" providerId="AD" clId="Web-{9C886258-D3D2-663B-AE67-0D70DEF5AC90}"/>
    <pc:docChg chg="addSld delSld modSld">
      <pc:chgData name="Zoe Sapin" userId="S::zsapin@kycpa.org::7c6409df-893f-483e-858d-5ed9b1a4c07a" providerId="AD" clId="Web-{9C886258-D3D2-663B-AE67-0D70DEF5AC90}" dt="2023-09-13T21:00:58.055" v="883" actId="20577"/>
      <pc:docMkLst>
        <pc:docMk/>
      </pc:docMkLst>
      <pc:sldChg chg="modSp">
        <pc:chgData name="Zoe Sapin" userId="S::zsapin@kycpa.org::7c6409df-893f-483e-858d-5ed9b1a4c07a" providerId="AD" clId="Web-{9C886258-D3D2-663B-AE67-0D70DEF5AC90}" dt="2023-09-13T20:37:24.102" v="517" actId="20577"/>
        <pc:sldMkLst>
          <pc:docMk/>
          <pc:sldMk cId="845030382" sldId="268"/>
        </pc:sldMkLst>
        <pc:spChg chg="mod">
          <ac:chgData name="Zoe Sapin" userId="S::zsapin@kycpa.org::7c6409df-893f-483e-858d-5ed9b1a4c07a" providerId="AD" clId="Web-{9C886258-D3D2-663B-AE67-0D70DEF5AC90}" dt="2023-09-13T19:43:16.909" v="497" actId="20577"/>
          <ac:spMkLst>
            <pc:docMk/>
            <pc:sldMk cId="845030382" sldId="268"/>
            <ac:spMk id="2" creationId="{C12BA1E2-6B39-4126-BA3D-8071C122E5E6}"/>
          </ac:spMkLst>
        </pc:spChg>
        <pc:spChg chg="mod">
          <ac:chgData name="Zoe Sapin" userId="S::zsapin@kycpa.org::7c6409df-893f-483e-858d-5ed9b1a4c07a" providerId="AD" clId="Web-{9C886258-D3D2-663B-AE67-0D70DEF5AC90}" dt="2023-09-13T20:37:24.102" v="517" actId="20577"/>
          <ac:spMkLst>
            <pc:docMk/>
            <pc:sldMk cId="845030382" sldId="268"/>
            <ac:spMk id="3" creationId="{C98DA767-A8EA-4885-AFA1-743763CF3590}"/>
          </ac:spMkLst>
        </pc:spChg>
      </pc:sldChg>
      <pc:sldChg chg="modSp">
        <pc:chgData name="Zoe Sapin" userId="S::zsapin@kycpa.org::7c6409df-893f-483e-858d-5ed9b1a4c07a" providerId="AD" clId="Web-{9C886258-D3D2-663B-AE67-0D70DEF5AC90}" dt="2023-09-13T14:52:57.795" v="30" actId="20577"/>
        <pc:sldMkLst>
          <pc:docMk/>
          <pc:sldMk cId="4055827734" sldId="274"/>
        </pc:sldMkLst>
        <pc:spChg chg="mod">
          <ac:chgData name="Zoe Sapin" userId="S::zsapin@kycpa.org::7c6409df-893f-483e-858d-5ed9b1a4c07a" providerId="AD" clId="Web-{9C886258-D3D2-663B-AE67-0D70DEF5AC90}" dt="2023-09-13T14:52:57.795" v="30" actId="20577"/>
          <ac:spMkLst>
            <pc:docMk/>
            <pc:sldMk cId="4055827734" sldId="274"/>
            <ac:spMk id="3" creationId="{4C6ADE8B-049E-4C7E-9415-84E69C51509C}"/>
          </ac:spMkLst>
        </pc:spChg>
      </pc:sldChg>
      <pc:sldChg chg="modSp">
        <pc:chgData name="Zoe Sapin" userId="S::zsapin@kycpa.org::7c6409df-893f-483e-858d-5ed9b1a4c07a" providerId="AD" clId="Web-{9C886258-D3D2-663B-AE67-0D70DEF5AC90}" dt="2023-09-13T19:41:07.858" v="476" actId="20577"/>
        <pc:sldMkLst>
          <pc:docMk/>
          <pc:sldMk cId="1076603087" sldId="276"/>
        </pc:sldMkLst>
        <pc:spChg chg="mod">
          <ac:chgData name="Zoe Sapin" userId="S::zsapin@kycpa.org::7c6409df-893f-483e-858d-5ed9b1a4c07a" providerId="AD" clId="Web-{9C886258-D3D2-663B-AE67-0D70DEF5AC90}" dt="2023-09-13T14:54:30.064" v="40" actId="20577"/>
          <ac:spMkLst>
            <pc:docMk/>
            <pc:sldMk cId="1076603087" sldId="276"/>
            <ac:spMk id="2" creationId="{5948B0C5-0022-41F5-9DD8-A29E2F0D9EB9}"/>
          </ac:spMkLst>
        </pc:spChg>
        <pc:spChg chg="mod">
          <ac:chgData name="Zoe Sapin" userId="S::zsapin@kycpa.org::7c6409df-893f-483e-858d-5ed9b1a4c07a" providerId="AD" clId="Web-{9C886258-D3D2-663B-AE67-0D70DEF5AC90}" dt="2023-09-13T19:41:07.858" v="476" actId="20577"/>
          <ac:spMkLst>
            <pc:docMk/>
            <pc:sldMk cId="1076603087" sldId="276"/>
            <ac:spMk id="3" creationId="{E621A55D-3E08-43EA-8004-1068F01AE0CE}"/>
          </ac:spMkLst>
        </pc:spChg>
      </pc:sldChg>
      <pc:sldChg chg="modSp">
        <pc:chgData name="Zoe Sapin" userId="S::zsapin@kycpa.org::7c6409df-893f-483e-858d-5ed9b1a4c07a" providerId="AD" clId="Web-{9C886258-D3D2-663B-AE67-0D70DEF5AC90}" dt="2023-09-13T14:55:16.644" v="47" actId="20577"/>
        <pc:sldMkLst>
          <pc:docMk/>
          <pc:sldMk cId="108196381" sldId="277"/>
        </pc:sldMkLst>
        <pc:spChg chg="mod">
          <ac:chgData name="Zoe Sapin" userId="S::zsapin@kycpa.org::7c6409df-893f-483e-858d-5ed9b1a4c07a" providerId="AD" clId="Web-{9C886258-D3D2-663B-AE67-0D70DEF5AC90}" dt="2023-09-13T14:55:16.644" v="47" actId="20577"/>
          <ac:spMkLst>
            <pc:docMk/>
            <pc:sldMk cId="108196381" sldId="277"/>
            <ac:spMk id="3" creationId="{F1CC0FAA-75D3-4A4E-B1F2-CE400D0C9B37}"/>
          </ac:spMkLst>
        </pc:spChg>
      </pc:sldChg>
      <pc:sldChg chg="modSp">
        <pc:chgData name="Zoe Sapin" userId="S::zsapin@kycpa.org::7c6409df-893f-483e-858d-5ed9b1a4c07a" providerId="AD" clId="Web-{9C886258-D3D2-663B-AE67-0D70DEF5AC90}" dt="2023-09-13T21:00:58.055" v="883" actId="20577"/>
        <pc:sldMkLst>
          <pc:docMk/>
          <pc:sldMk cId="1575143602" sldId="278"/>
        </pc:sldMkLst>
        <pc:spChg chg="mod">
          <ac:chgData name="Zoe Sapin" userId="S::zsapin@kycpa.org::7c6409df-893f-483e-858d-5ed9b1a4c07a" providerId="AD" clId="Web-{9C886258-D3D2-663B-AE67-0D70DEF5AC90}" dt="2023-09-13T21:00:58.055" v="883" actId="20577"/>
          <ac:spMkLst>
            <pc:docMk/>
            <pc:sldMk cId="1575143602" sldId="278"/>
            <ac:spMk id="3" creationId="{6A82B77A-B192-407A-8536-99372721AD4C}"/>
          </ac:spMkLst>
        </pc:spChg>
      </pc:sldChg>
      <pc:sldChg chg="modSp">
        <pc:chgData name="Zoe Sapin" userId="S::zsapin@kycpa.org::7c6409df-893f-483e-858d-5ed9b1a4c07a" providerId="AD" clId="Web-{9C886258-D3D2-663B-AE67-0D70DEF5AC90}" dt="2023-09-13T16:45:07.606" v="376" actId="20577"/>
        <pc:sldMkLst>
          <pc:docMk/>
          <pc:sldMk cId="896631983" sldId="279"/>
        </pc:sldMkLst>
        <pc:spChg chg="mod">
          <ac:chgData name="Zoe Sapin" userId="S::zsapin@kycpa.org::7c6409df-893f-483e-858d-5ed9b1a4c07a" providerId="AD" clId="Web-{9C886258-D3D2-663B-AE67-0D70DEF5AC90}" dt="2023-09-13T16:45:07.606" v="376" actId="20577"/>
          <ac:spMkLst>
            <pc:docMk/>
            <pc:sldMk cId="896631983" sldId="279"/>
            <ac:spMk id="3" creationId="{4C0F7DD5-653F-4FB2-806A-8467A6C7EB52}"/>
          </ac:spMkLst>
        </pc:spChg>
      </pc:sldChg>
      <pc:sldChg chg="modSp del">
        <pc:chgData name="Zoe Sapin" userId="S::zsapin@kycpa.org::7c6409df-893f-483e-858d-5ed9b1a4c07a" providerId="AD" clId="Web-{9C886258-D3D2-663B-AE67-0D70DEF5AC90}" dt="2023-09-13T16:44:45.214" v="367"/>
        <pc:sldMkLst>
          <pc:docMk/>
          <pc:sldMk cId="3960363767" sldId="281"/>
        </pc:sldMkLst>
        <pc:spChg chg="mod">
          <ac:chgData name="Zoe Sapin" userId="S::zsapin@kycpa.org::7c6409df-893f-483e-858d-5ed9b1a4c07a" providerId="AD" clId="Web-{9C886258-D3D2-663B-AE67-0D70DEF5AC90}" dt="2023-09-13T14:54:48.830" v="44" actId="20577"/>
          <ac:spMkLst>
            <pc:docMk/>
            <pc:sldMk cId="3960363767" sldId="281"/>
            <ac:spMk id="3" creationId="{262D8148-8609-4A06-8654-39BCCD605668}"/>
          </ac:spMkLst>
        </pc:spChg>
      </pc:sldChg>
      <pc:sldChg chg="modSp">
        <pc:chgData name="Zoe Sapin" userId="S::zsapin@kycpa.org::7c6409df-893f-483e-858d-5ed9b1a4c07a" providerId="AD" clId="Web-{9C886258-D3D2-663B-AE67-0D70DEF5AC90}" dt="2023-09-13T19:16:38.982" v="421" actId="20577"/>
        <pc:sldMkLst>
          <pc:docMk/>
          <pc:sldMk cId="2085436329" sldId="282"/>
        </pc:sldMkLst>
        <pc:spChg chg="mod">
          <ac:chgData name="Zoe Sapin" userId="S::zsapin@kycpa.org::7c6409df-893f-483e-858d-5ed9b1a4c07a" providerId="AD" clId="Web-{9C886258-D3D2-663B-AE67-0D70DEF5AC90}" dt="2023-09-13T19:13:39.115" v="411" actId="20577"/>
          <ac:spMkLst>
            <pc:docMk/>
            <pc:sldMk cId="2085436329" sldId="282"/>
            <ac:spMk id="2" creationId="{59178D7C-31E7-7FB4-61FB-3B7F5A7A7249}"/>
          </ac:spMkLst>
        </pc:spChg>
        <pc:spChg chg="mod">
          <ac:chgData name="Zoe Sapin" userId="S::zsapin@kycpa.org::7c6409df-893f-483e-858d-5ed9b1a4c07a" providerId="AD" clId="Web-{9C886258-D3D2-663B-AE67-0D70DEF5AC90}" dt="2023-09-13T19:16:38.982" v="421" actId="20577"/>
          <ac:spMkLst>
            <pc:docMk/>
            <pc:sldMk cId="2085436329" sldId="282"/>
            <ac:spMk id="3" creationId="{08327934-ADA3-A263-5EF9-E45E2756474A}"/>
          </ac:spMkLst>
        </pc:spChg>
      </pc:sldChg>
      <pc:sldChg chg="modSp">
        <pc:chgData name="Zoe Sapin" userId="S::zsapin@kycpa.org::7c6409df-893f-483e-858d-5ed9b1a4c07a" providerId="AD" clId="Web-{9C886258-D3D2-663B-AE67-0D70DEF5AC90}" dt="2023-09-13T14:56:43.522" v="55" actId="20577"/>
        <pc:sldMkLst>
          <pc:docMk/>
          <pc:sldMk cId="1727978064" sldId="283"/>
        </pc:sldMkLst>
        <pc:spChg chg="mod">
          <ac:chgData name="Zoe Sapin" userId="S::zsapin@kycpa.org::7c6409df-893f-483e-858d-5ed9b1a4c07a" providerId="AD" clId="Web-{9C886258-D3D2-663B-AE67-0D70DEF5AC90}" dt="2023-09-13T14:56:43.522" v="55" actId="20577"/>
          <ac:spMkLst>
            <pc:docMk/>
            <pc:sldMk cId="1727978064" sldId="283"/>
            <ac:spMk id="3" creationId="{95095E7C-776C-44DE-BACC-02EF60AC6036}"/>
          </ac:spMkLst>
        </pc:spChg>
      </pc:sldChg>
      <pc:sldChg chg="modSp del">
        <pc:chgData name="Zoe Sapin" userId="S::zsapin@kycpa.org::7c6409df-893f-483e-858d-5ed9b1a4c07a" providerId="AD" clId="Web-{9C886258-D3D2-663B-AE67-0D70DEF5AC90}" dt="2023-09-13T15:14:26.229" v="309"/>
        <pc:sldMkLst>
          <pc:docMk/>
          <pc:sldMk cId="872123165" sldId="284"/>
        </pc:sldMkLst>
        <pc:spChg chg="mod">
          <ac:chgData name="Zoe Sapin" userId="S::zsapin@kycpa.org::7c6409df-893f-483e-858d-5ed9b1a4c07a" providerId="AD" clId="Web-{9C886258-D3D2-663B-AE67-0D70DEF5AC90}" dt="2023-09-13T15:10:49.863" v="245" actId="20577"/>
          <ac:spMkLst>
            <pc:docMk/>
            <pc:sldMk cId="872123165" sldId="284"/>
            <ac:spMk id="3" creationId="{EA17703A-246C-2432-0FCA-7B70674B35AC}"/>
          </ac:spMkLst>
        </pc:spChg>
      </pc:sldChg>
      <pc:sldChg chg="modSp new">
        <pc:chgData name="Zoe Sapin" userId="S::zsapin@kycpa.org::7c6409df-893f-483e-858d-5ed9b1a4c07a" providerId="AD" clId="Web-{9C886258-D3D2-663B-AE67-0D70DEF5AC90}" dt="2023-09-13T15:14:14.354" v="308" actId="20577"/>
        <pc:sldMkLst>
          <pc:docMk/>
          <pc:sldMk cId="2029118929" sldId="285"/>
        </pc:sldMkLst>
        <pc:spChg chg="mod">
          <ac:chgData name="Zoe Sapin" userId="S::zsapin@kycpa.org::7c6409df-893f-483e-858d-5ed9b1a4c07a" providerId="AD" clId="Web-{9C886258-D3D2-663B-AE67-0D70DEF5AC90}" dt="2023-09-13T15:11:27.208" v="253" actId="20577"/>
          <ac:spMkLst>
            <pc:docMk/>
            <pc:sldMk cId="2029118929" sldId="285"/>
            <ac:spMk id="2" creationId="{5881DED0-D77B-3C5B-F6EA-2FDE15D935D8}"/>
          </ac:spMkLst>
        </pc:spChg>
        <pc:spChg chg="mod">
          <ac:chgData name="Zoe Sapin" userId="S::zsapin@kycpa.org::7c6409df-893f-483e-858d-5ed9b1a4c07a" providerId="AD" clId="Web-{9C886258-D3D2-663B-AE67-0D70DEF5AC90}" dt="2023-09-13T15:13:51.963" v="287" actId="20577"/>
          <ac:spMkLst>
            <pc:docMk/>
            <pc:sldMk cId="2029118929" sldId="285"/>
            <ac:spMk id="3" creationId="{3F69079B-787C-B759-20A4-A9DA3FB3A47B}"/>
          </ac:spMkLst>
        </pc:spChg>
        <pc:spChg chg="mod">
          <ac:chgData name="Zoe Sapin" userId="S::zsapin@kycpa.org::7c6409df-893f-483e-858d-5ed9b1a4c07a" providerId="AD" clId="Web-{9C886258-D3D2-663B-AE67-0D70DEF5AC90}" dt="2023-09-13T15:14:14.354" v="308" actId="20577"/>
          <ac:spMkLst>
            <pc:docMk/>
            <pc:sldMk cId="2029118929" sldId="285"/>
            <ac:spMk id="4" creationId="{02661FA9-190B-BFA2-AD3B-0307DB81B265}"/>
          </ac:spMkLst>
        </pc:spChg>
      </pc:sldChg>
      <pc:sldChg chg="modSp new">
        <pc:chgData name="Zoe Sapin" userId="S::zsapin@kycpa.org::7c6409df-893f-483e-858d-5ed9b1a4c07a" providerId="AD" clId="Web-{9C886258-D3D2-663B-AE67-0D70DEF5AC90}" dt="2023-09-13T21:00:04.741" v="879" actId="20577"/>
        <pc:sldMkLst>
          <pc:docMk/>
          <pc:sldMk cId="2415909502" sldId="286"/>
        </pc:sldMkLst>
        <pc:spChg chg="mod">
          <ac:chgData name="Zoe Sapin" userId="S::zsapin@kycpa.org::7c6409df-893f-483e-858d-5ed9b1a4c07a" providerId="AD" clId="Web-{9C886258-D3D2-663B-AE67-0D70DEF5AC90}" dt="2023-09-13T20:38:50.699" v="535" actId="20577"/>
          <ac:spMkLst>
            <pc:docMk/>
            <pc:sldMk cId="2415909502" sldId="286"/>
            <ac:spMk id="2" creationId="{06BBF546-3B96-6707-898E-26CE870111F3}"/>
          </ac:spMkLst>
        </pc:spChg>
        <pc:spChg chg="mod">
          <ac:chgData name="Zoe Sapin" userId="S::zsapin@kycpa.org::7c6409df-893f-483e-858d-5ed9b1a4c07a" providerId="AD" clId="Web-{9C886258-D3D2-663B-AE67-0D70DEF5AC90}" dt="2023-09-13T21:00:04.741" v="879" actId="20577"/>
          <ac:spMkLst>
            <pc:docMk/>
            <pc:sldMk cId="2415909502" sldId="286"/>
            <ac:spMk id="3" creationId="{766C3CA3-1C8C-0CF4-D206-E805014C9DD4}"/>
          </ac:spMkLst>
        </pc:spChg>
      </pc:sldChg>
    </pc:docChg>
  </pc:docChgLst>
  <pc:docChgLst>
    <pc:chgData name="Zoe Sapin" userId="S::zsapin@kycpa.org::7c6409df-893f-483e-858d-5ed9b1a4c07a" providerId="AD" clId="Web-{BDD4704A-F243-5A8C-22E8-A26C8847E64C}"/>
    <pc:docChg chg="modSld">
      <pc:chgData name="Zoe Sapin" userId="S::zsapin@kycpa.org::7c6409df-893f-483e-858d-5ed9b1a4c07a" providerId="AD" clId="Web-{BDD4704A-F243-5A8C-22E8-A26C8847E64C}" dt="2023-09-14T16:11:55.529" v="111" actId="20577"/>
      <pc:docMkLst>
        <pc:docMk/>
      </pc:docMkLst>
      <pc:sldChg chg="modSp">
        <pc:chgData name="Zoe Sapin" userId="S::zsapin@kycpa.org::7c6409df-893f-483e-858d-5ed9b1a4c07a" providerId="AD" clId="Web-{BDD4704A-F243-5A8C-22E8-A26C8847E64C}" dt="2023-09-14T13:58:43.805" v="4" actId="20577"/>
        <pc:sldMkLst>
          <pc:docMk/>
          <pc:sldMk cId="108196381" sldId="277"/>
        </pc:sldMkLst>
        <pc:spChg chg="mod">
          <ac:chgData name="Zoe Sapin" userId="S::zsapin@kycpa.org::7c6409df-893f-483e-858d-5ed9b1a4c07a" providerId="AD" clId="Web-{BDD4704A-F243-5A8C-22E8-A26C8847E64C}" dt="2023-09-14T13:58:43.805" v="4" actId="20577"/>
          <ac:spMkLst>
            <pc:docMk/>
            <pc:sldMk cId="108196381" sldId="277"/>
            <ac:spMk id="3" creationId="{F1CC0FAA-75D3-4A4E-B1F2-CE400D0C9B37}"/>
          </ac:spMkLst>
        </pc:spChg>
      </pc:sldChg>
      <pc:sldChg chg="modSp">
        <pc:chgData name="Zoe Sapin" userId="S::zsapin@kycpa.org::7c6409df-893f-483e-858d-5ed9b1a4c07a" providerId="AD" clId="Web-{BDD4704A-F243-5A8C-22E8-A26C8847E64C}" dt="2023-09-14T16:09:29.853" v="75" actId="20577"/>
        <pc:sldMkLst>
          <pc:docMk/>
          <pc:sldMk cId="1727978064" sldId="283"/>
        </pc:sldMkLst>
        <pc:spChg chg="mod">
          <ac:chgData name="Zoe Sapin" userId="S::zsapin@kycpa.org::7c6409df-893f-483e-858d-5ed9b1a4c07a" providerId="AD" clId="Web-{BDD4704A-F243-5A8C-22E8-A26C8847E64C}" dt="2023-09-14T16:09:29.853" v="75" actId="20577"/>
          <ac:spMkLst>
            <pc:docMk/>
            <pc:sldMk cId="1727978064" sldId="283"/>
            <ac:spMk id="3" creationId="{95095E7C-776C-44DE-BACC-02EF60AC6036}"/>
          </ac:spMkLst>
        </pc:spChg>
      </pc:sldChg>
      <pc:sldChg chg="modSp">
        <pc:chgData name="Zoe Sapin" userId="S::zsapin@kycpa.org::7c6409df-893f-483e-858d-5ed9b1a4c07a" providerId="AD" clId="Web-{BDD4704A-F243-5A8C-22E8-A26C8847E64C}" dt="2023-09-14T16:11:55.529" v="111" actId="20577"/>
        <pc:sldMkLst>
          <pc:docMk/>
          <pc:sldMk cId="2029118929" sldId="285"/>
        </pc:sldMkLst>
        <pc:spChg chg="mod">
          <ac:chgData name="Zoe Sapin" userId="S::zsapin@kycpa.org::7c6409df-893f-483e-858d-5ed9b1a4c07a" providerId="AD" clId="Web-{BDD4704A-F243-5A8C-22E8-A26C8847E64C}" dt="2023-09-14T16:11:45.997" v="110" actId="20577"/>
          <ac:spMkLst>
            <pc:docMk/>
            <pc:sldMk cId="2029118929" sldId="285"/>
            <ac:spMk id="3" creationId="{3F69079B-787C-B759-20A4-A9DA3FB3A47B}"/>
          </ac:spMkLst>
        </pc:spChg>
        <pc:spChg chg="mod">
          <ac:chgData name="Zoe Sapin" userId="S::zsapin@kycpa.org::7c6409df-893f-483e-858d-5ed9b1a4c07a" providerId="AD" clId="Web-{BDD4704A-F243-5A8C-22E8-A26C8847E64C}" dt="2023-09-14T16:11:55.529" v="111" actId="20577"/>
          <ac:spMkLst>
            <pc:docMk/>
            <pc:sldMk cId="2029118929" sldId="285"/>
            <ac:spMk id="4" creationId="{02661FA9-190B-BFA2-AD3B-0307DB81B2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23D0966-9CC8-44FC-AC63-1755CE290AE7}" type="datetimeFigureOut">
              <a:rPr lang="en-US" smtClean="0"/>
              <a:t>9/14/2023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313F9E0-D634-4D74-A5F5-D1D510979ACD}" type="slidenum">
              <a:rPr lang="en-US" smtClean="0"/>
              <a:t>‹#›</a:t>
            </a:fld>
            <a:endParaRPr lang="en-US"/>
          </a:p>
        </p:txBody>
      </p:sp>
    </p:spTree>
    <p:extLst>
      <p:ext uri="{BB962C8B-B14F-4D97-AF65-F5344CB8AC3E}">
        <p14:creationId xmlns:p14="http://schemas.microsoft.com/office/powerpoint/2010/main" val="192826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313F9E0-D634-4D74-A5F5-D1D510979ACD}" type="slidenum">
              <a:rPr lang="en-US" smtClean="0"/>
              <a:t>2</a:t>
            </a:fld>
            <a:endParaRPr lang="en-US"/>
          </a:p>
        </p:txBody>
      </p:sp>
    </p:spTree>
    <p:extLst>
      <p:ext uri="{BB962C8B-B14F-4D97-AF65-F5344CB8AC3E}">
        <p14:creationId xmlns:p14="http://schemas.microsoft.com/office/powerpoint/2010/main" val="408907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be playing an important role for the future of the CPA profession, and represent an organizations dedicated to helping students along their journey.  </a:t>
            </a:r>
          </a:p>
          <a:p>
            <a:endParaRPr lang="en-US" dirty="0"/>
          </a:p>
          <a:p>
            <a:r>
              <a:rPr lang="en-US" dirty="0"/>
              <a:t>It’s important to know what is included in membership with </a:t>
            </a:r>
            <a:r>
              <a:rPr lang="en-US" dirty="0" err="1"/>
              <a:t>KyCPA</a:t>
            </a:r>
            <a:r>
              <a:rPr lang="en-US" dirty="0"/>
              <a:t>, and how students can utilize their membership to make the most out of the resources they have available. </a:t>
            </a:r>
          </a:p>
        </p:txBody>
      </p:sp>
      <p:sp>
        <p:nvSpPr>
          <p:cNvPr id="4" name="Slide Number Placeholder 3"/>
          <p:cNvSpPr>
            <a:spLocks noGrp="1"/>
          </p:cNvSpPr>
          <p:nvPr>
            <p:ph type="sldNum" sz="quarter" idx="10"/>
          </p:nvPr>
        </p:nvSpPr>
        <p:spPr/>
        <p:txBody>
          <a:bodyPr/>
          <a:lstStyle/>
          <a:p>
            <a:fld id="{2313F9E0-D634-4D74-A5F5-D1D510979ACD}" type="slidenum">
              <a:rPr lang="en-US" smtClean="0"/>
              <a:t>3</a:t>
            </a:fld>
            <a:endParaRPr lang="en-US"/>
          </a:p>
        </p:txBody>
      </p:sp>
    </p:spTree>
    <p:extLst>
      <p:ext uri="{BB962C8B-B14F-4D97-AF65-F5344CB8AC3E}">
        <p14:creationId xmlns:p14="http://schemas.microsoft.com/office/powerpoint/2010/main" val="157164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State-wide membership organization serving nearly 5k CPAs.</a:t>
            </a:r>
          </a:p>
          <a:p>
            <a:r>
              <a:rPr lang="en-US" dirty="0"/>
              <a:t>Membership consist of 50% public, and 50% B&amp;I, government, and education. </a:t>
            </a:r>
          </a:p>
          <a:p>
            <a:r>
              <a:rPr lang="en-US" dirty="0" err="1"/>
              <a:t>KyCPA</a:t>
            </a:r>
            <a:r>
              <a:rPr lang="en-US" dirty="0"/>
              <a:t> is very active in Frankfort, ensuring the business climate in KY is always improving and evolving. </a:t>
            </a:r>
          </a:p>
        </p:txBody>
      </p:sp>
      <p:sp>
        <p:nvSpPr>
          <p:cNvPr id="4" name="Slide Number Placeholder 3"/>
          <p:cNvSpPr>
            <a:spLocks noGrp="1"/>
          </p:cNvSpPr>
          <p:nvPr>
            <p:ph type="sldNum" sz="quarter" idx="10"/>
          </p:nvPr>
        </p:nvSpPr>
        <p:spPr/>
        <p:txBody>
          <a:bodyPr/>
          <a:lstStyle/>
          <a:p>
            <a:fld id="{2313F9E0-D634-4D74-A5F5-D1D510979ACD}" type="slidenum">
              <a:rPr lang="en-US" smtClean="0"/>
              <a:t>4</a:t>
            </a:fld>
            <a:endParaRPr lang="en-US"/>
          </a:p>
        </p:txBody>
      </p:sp>
    </p:spTree>
    <p:extLst>
      <p:ext uri="{BB962C8B-B14F-4D97-AF65-F5344CB8AC3E}">
        <p14:creationId xmlns:p14="http://schemas.microsoft.com/office/powerpoint/2010/main" val="575366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-Membership and all the resources and benefits associated with it is FREE.</a:t>
            </a:r>
          </a:p>
          <a:p>
            <a:r>
              <a:rPr lang="en-US" dirty="0"/>
              <a:t>-Networking opportunities to meet other CPA hopefuls as well as local CPAs.</a:t>
            </a:r>
          </a:p>
          <a:p>
            <a:r>
              <a:rPr lang="en-US" dirty="0"/>
              <a:t>-Get up to date information and news about the profession that is important for you and your future.</a:t>
            </a:r>
          </a:p>
          <a:p>
            <a:endParaRPr lang="en-US" dirty="0"/>
          </a:p>
          <a:p>
            <a:r>
              <a:rPr lang="en-US" dirty="0" err="1"/>
              <a:t>KyCPA</a:t>
            </a:r>
            <a:r>
              <a:rPr lang="en-US" dirty="0"/>
              <a:t> benefits to highlight:</a:t>
            </a:r>
          </a:p>
          <a:p>
            <a:r>
              <a:rPr lang="en-US" dirty="0"/>
              <a:t>-review course discounts</a:t>
            </a:r>
          </a:p>
          <a:p>
            <a:r>
              <a:rPr lang="en-US" dirty="0"/>
              <a:t>-free tech webinars</a:t>
            </a:r>
          </a:p>
          <a:p>
            <a:r>
              <a:rPr lang="en-US" dirty="0"/>
              <a:t>-all student programs/workshops are free to attend</a:t>
            </a:r>
          </a:p>
          <a:p>
            <a:r>
              <a:rPr lang="en-US" dirty="0"/>
              <a:t>-e-news and KY CPA Journal subscriptions</a:t>
            </a:r>
          </a:p>
          <a:p>
            <a:r>
              <a:rPr lang="en-US" dirty="0"/>
              <a:t>-student members can serve on committees – great for networking and exploring different career paths</a:t>
            </a:r>
          </a:p>
          <a:p>
            <a:endParaRPr lang="en-US" dirty="0"/>
          </a:p>
          <a:p>
            <a:r>
              <a:rPr lang="en-US" b="1" dirty="0"/>
              <a:t>Questions?</a:t>
            </a:r>
          </a:p>
        </p:txBody>
      </p:sp>
      <p:sp>
        <p:nvSpPr>
          <p:cNvPr id="4" name="Slide Number Placeholder 3"/>
          <p:cNvSpPr>
            <a:spLocks noGrp="1"/>
          </p:cNvSpPr>
          <p:nvPr>
            <p:ph type="sldNum" sz="quarter" idx="10"/>
          </p:nvPr>
        </p:nvSpPr>
        <p:spPr/>
        <p:txBody>
          <a:bodyPr/>
          <a:lstStyle/>
          <a:p>
            <a:fld id="{2313F9E0-D634-4D74-A5F5-D1D510979ACD}" type="slidenum">
              <a:rPr lang="en-US" smtClean="0"/>
              <a:t>5</a:t>
            </a:fld>
            <a:endParaRPr lang="en-US"/>
          </a:p>
        </p:txBody>
      </p:sp>
    </p:spTree>
    <p:extLst>
      <p:ext uri="{BB962C8B-B14F-4D97-AF65-F5344CB8AC3E}">
        <p14:creationId xmlns:p14="http://schemas.microsoft.com/office/powerpoint/2010/main" val="411582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Semester Goals – Due February 3</a:t>
            </a:r>
            <a:r>
              <a:rPr lang="en-US" b="1" baseline="30000" dirty="0"/>
              <a:t>rd</a:t>
            </a:r>
            <a:r>
              <a:rPr lang="en-US" b="1" dirty="0"/>
              <a:t> to Zoe</a:t>
            </a:r>
          </a:p>
          <a:p>
            <a:pPr lvl="0"/>
            <a:r>
              <a:rPr lang="en-US" dirty="0"/>
              <a:t>1. How many activities do you plan to complete for the entire semester?</a:t>
            </a:r>
            <a:endParaRPr lang="en-US" sz="1100" dirty="0"/>
          </a:p>
          <a:p>
            <a:pPr lvl="1"/>
            <a:r>
              <a:rPr lang="en-US" dirty="0"/>
              <a:t>Classroom presentations, Accounting club visits, any activity you have the opportunity to promote </a:t>
            </a:r>
            <a:r>
              <a:rPr lang="en-US" dirty="0" err="1"/>
              <a:t>KyCPA</a:t>
            </a:r>
            <a:r>
              <a:rPr lang="en-US" dirty="0"/>
              <a:t> Student Membership and benefits</a:t>
            </a:r>
            <a:endParaRPr lang="en-US" sz="1100" dirty="0"/>
          </a:p>
          <a:p>
            <a:pPr lvl="0"/>
            <a:r>
              <a:rPr lang="en-US" dirty="0"/>
              <a:t>2. How many new members do you plan to recruit?</a:t>
            </a:r>
            <a:endParaRPr lang="en-US" sz="1100" dirty="0"/>
          </a:p>
          <a:p>
            <a:pPr lvl="1"/>
            <a:r>
              <a:rPr lang="en-US" dirty="0"/>
              <a:t>Use your faculty liaison to help set a reasonable goal; this will vary on each campus</a:t>
            </a:r>
            <a:endParaRPr lang="en-US" sz="1100" dirty="0"/>
          </a:p>
          <a:p>
            <a:pPr lvl="0"/>
            <a:r>
              <a:rPr lang="en-US" dirty="0"/>
              <a:t>3. Set a personal goal to obtain from your mentor – what do you want to gain from this relationship?</a:t>
            </a:r>
            <a:endParaRPr lang="en-US" b="1" dirty="0"/>
          </a:p>
          <a:p>
            <a:endParaRPr lang="en-US" b="1" dirty="0"/>
          </a:p>
          <a:p>
            <a:r>
              <a:rPr lang="en-US" b="1" dirty="0"/>
              <a:t>Classroom visits</a:t>
            </a:r>
          </a:p>
          <a:p>
            <a:r>
              <a:rPr lang="en-US" b="0" dirty="0"/>
              <a:t>PPT provided</a:t>
            </a:r>
          </a:p>
          <a:p>
            <a:r>
              <a:rPr lang="en-US" b="0" dirty="0"/>
              <a:t>Ask educators to allow about 10 minutes at the beginning or end of class for you to give your presentation; start with the classes you are enrolled, then branch out to other accounting/business classes</a:t>
            </a:r>
          </a:p>
          <a:p>
            <a:r>
              <a:rPr lang="en-US" b="0" dirty="0"/>
              <a:t>These will be where you promote membership and events the most and are vital to a successful semester as an Ambassador</a:t>
            </a:r>
          </a:p>
          <a:p>
            <a:endParaRPr lang="en-US" dirty="0"/>
          </a:p>
          <a:p>
            <a:r>
              <a:rPr lang="en-US" b="1" dirty="0"/>
              <a:t>Monthly meetings with your mentor </a:t>
            </a:r>
            <a:r>
              <a:rPr lang="en-US" dirty="0"/>
              <a:t>– in-person or via conference call. Keep your mentor in the loop and utilize them throughout the semester.</a:t>
            </a:r>
          </a:p>
          <a:p>
            <a:endParaRPr lang="en-US" dirty="0"/>
          </a:p>
          <a:p>
            <a:r>
              <a:rPr lang="en-US" b="1" dirty="0"/>
              <a:t>Assist </a:t>
            </a:r>
            <a:r>
              <a:rPr lang="en-US" b="1" dirty="0" err="1"/>
              <a:t>KyCPA</a:t>
            </a:r>
            <a:r>
              <a:rPr lang="en-US" b="1" dirty="0"/>
              <a:t> staff with planning campus events </a:t>
            </a:r>
            <a:r>
              <a:rPr lang="en-US" dirty="0"/>
              <a:t>- The spring semester event is still being determined, once it’s decided, you will be asked to help coordinate the date, time, and location of this presentation, as well as advertise that it is happening. Work with your faculty liaison to determine the best time during the semester for us to plan this visit. </a:t>
            </a:r>
          </a:p>
          <a:p>
            <a:r>
              <a:rPr lang="en-US" b="1" dirty="0"/>
              <a:t>Respond to </a:t>
            </a:r>
            <a:r>
              <a:rPr lang="en-US" b="1" dirty="0" err="1"/>
              <a:t>KyCPA</a:t>
            </a:r>
            <a:r>
              <a:rPr lang="en-US" b="1" dirty="0"/>
              <a:t> staff and mentor within a timely manner </a:t>
            </a:r>
            <a:r>
              <a:rPr lang="en-US" dirty="0"/>
              <a:t>– don’t ghost us. We know you’re busy, so are we and your mentors, but responding within a reasonable timeframe is your professional responsibility.</a:t>
            </a:r>
          </a:p>
          <a:p>
            <a:endParaRPr lang="en-US" dirty="0"/>
          </a:p>
          <a:p>
            <a:r>
              <a:rPr lang="en-US" b="1" dirty="0"/>
              <a:t>Provide support to accounting clubs on campus </a:t>
            </a:r>
            <a:r>
              <a:rPr lang="en-US" dirty="0"/>
              <a:t>– try to give a presentation during one of the club meetings, attend any club events you are allowed/able and promote </a:t>
            </a:r>
            <a:r>
              <a:rPr lang="en-US" dirty="0" err="1"/>
              <a:t>KyCPA</a:t>
            </a:r>
            <a:r>
              <a:rPr lang="en-US" dirty="0"/>
              <a:t>/AICPA membership and events.</a:t>
            </a:r>
          </a:p>
          <a:p>
            <a:endParaRPr lang="en-US" dirty="0"/>
          </a:p>
          <a:p>
            <a:r>
              <a:rPr lang="en-US" b="1" dirty="0"/>
              <a:t>Recruit successor </a:t>
            </a:r>
            <a:r>
              <a:rPr lang="en-US" dirty="0"/>
              <a:t>– if you cannot/do not want to continue as the Ambassador for the spring semester, please keep an eye on potential successors and encourage them to apply for the position.</a:t>
            </a:r>
          </a:p>
          <a:p>
            <a:endParaRPr lang="en-US" dirty="0"/>
          </a:p>
          <a:p>
            <a:r>
              <a:rPr lang="en-US" b="1" dirty="0"/>
              <a:t>Questions?</a:t>
            </a:r>
          </a:p>
        </p:txBody>
      </p:sp>
      <p:sp>
        <p:nvSpPr>
          <p:cNvPr id="4" name="Slide Number Placeholder 3"/>
          <p:cNvSpPr>
            <a:spLocks noGrp="1"/>
          </p:cNvSpPr>
          <p:nvPr>
            <p:ph type="sldNum" sz="quarter" idx="10"/>
          </p:nvPr>
        </p:nvSpPr>
        <p:spPr/>
        <p:txBody>
          <a:bodyPr/>
          <a:lstStyle/>
          <a:p>
            <a:fld id="{2313F9E0-D634-4D74-A5F5-D1D510979ACD}" type="slidenum">
              <a:rPr lang="en-US" smtClean="0"/>
              <a:t>7</a:t>
            </a:fld>
            <a:endParaRPr lang="en-US"/>
          </a:p>
        </p:txBody>
      </p:sp>
    </p:spTree>
    <p:extLst>
      <p:ext uri="{BB962C8B-B14F-4D97-AF65-F5344CB8AC3E}">
        <p14:creationId xmlns:p14="http://schemas.microsoft.com/office/powerpoint/2010/main" val="3155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Mentor Opportunity </a:t>
            </a:r>
            <a:r>
              <a:rPr lang="en-US" dirty="0"/>
              <a:t>– please utilize your mentor, this doesn’t just pertain to Ambassador responsibilities, ask career advice, setup a shadow day, etc.</a:t>
            </a:r>
          </a:p>
          <a:p>
            <a:endParaRPr lang="en-US" dirty="0"/>
          </a:p>
          <a:p>
            <a:r>
              <a:rPr lang="en-US" b="1" dirty="0"/>
              <a:t>Letter of recommendation </a:t>
            </a:r>
            <a:r>
              <a:rPr lang="en-US" dirty="0"/>
              <a:t>– if you do well as an Ambassador, we will happily write you a letter of recommendation for scholarships, internships, etc.</a:t>
            </a:r>
          </a:p>
          <a:p>
            <a:endParaRPr lang="en-US" dirty="0"/>
          </a:p>
          <a:p>
            <a:r>
              <a:rPr lang="en-US" b="1" dirty="0"/>
              <a:t>Credit for community service hours </a:t>
            </a:r>
            <a:r>
              <a:rPr lang="en-US" dirty="0"/>
              <a:t>– If you are member of BAP or accounting club that requires this, we can sign off. </a:t>
            </a:r>
          </a:p>
          <a:p>
            <a:endParaRPr lang="en-US" dirty="0"/>
          </a:p>
          <a:p>
            <a:r>
              <a:rPr lang="en-US" b="1" dirty="0"/>
              <a:t>Invitation to Spring Awards Banquet </a:t>
            </a:r>
            <a:r>
              <a:rPr lang="en-US" dirty="0"/>
              <a:t>– held in April in Louisville, network with over 300 CPAs, and receive recognition from the podium during the program; you will receive an email invitation in March.</a:t>
            </a:r>
          </a:p>
          <a:p>
            <a:endParaRPr lang="en-US" dirty="0"/>
          </a:p>
          <a:p>
            <a:r>
              <a:rPr lang="en-US" b="1" dirty="0"/>
              <a:t>Eligibility to join ACO committee </a:t>
            </a:r>
            <a:r>
              <a:rPr lang="en-US" dirty="0"/>
              <a:t>– committee in charge of college programs; includes invitation to Leadership Luncheon/Annual Members Meeting in June; network with over 100 CPAs</a:t>
            </a:r>
          </a:p>
          <a:p>
            <a:endParaRPr lang="en-US" dirty="0"/>
          </a:p>
          <a:p>
            <a:r>
              <a:rPr lang="en-US" b="1" dirty="0"/>
              <a:t>Faculty Rep </a:t>
            </a:r>
            <a:r>
              <a:rPr lang="en-US" dirty="0"/>
              <a:t>– your recommending educator from your application; if you need help securing a room for an event, or promoting events, ask faculty rep. </a:t>
            </a:r>
          </a:p>
          <a:p>
            <a:endParaRPr lang="en-US" dirty="0"/>
          </a:p>
          <a:p>
            <a:r>
              <a:rPr lang="en-US" b="1" dirty="0"/>
              <a:t>Enhanced points on scholarship application </a:t>
            </a:r>
            <a:r>
              <a:rPr lang="en-US" dirty="0"/>
              <a:t>– being an Ambassador not only looks great on your resume, it will have a heavier weight when applying for a </a:t>
            </a:r>
            <a:r>
              <a:rPr lang="en-US" dirty="0" err="1"/>
              <a:t>KyCPA</a:t>
            </a:r>
            <a:r>
              <a:rPr lang="en-US" dirty="0"/>
              <a:t> scholarship</a:t>
            </a:r>
          </a:p>
          <a:p>
            <a:endParaRPr lang="en-US" dirty="0"/>
          </a:p>
          <a:p>
            <a:r>
              <a:rPr lang="en-US" b="1" dirty="0"/>
              <a:t>$250 bonus </a:t>
            </a:r>
            <a:r>
              <a:rPr lang="en-US" dirty="0"/>
              <a:t>– if you fulfill all your duties efficiently and effectively; checks will be mailed at the end of the semester; this is not guaranteed and is based on your performance</a:t>
            </a:r>
          </a:p>
          <a:p>
            <a:endParaRPr lang="en-US" dirty="0"/>
          </a:p>
          <a:p>
            <a:r>
              <a:rPr lang="en-US" b="1" dirty="0"/>
              <a:t>Questions?</a:t>
            </a:r>
          </a:p>
        </p:txBody>
      </p:sp>
      <p:sp>
        <p:nvSpPr>
          <p:cNvPr id="4" name="Slide Number Placeholder 3"/>
          <p:cNvSpPr>
            <a:spLocks noGrp="1"/>
          </p:cNvSpPr>
          <p:nvPr>
            <p:ph type="sldNum" sz="quarter" idx="10"/>
          </p:nvPr>
        </p:nvSpPr>
        <p:spPr/>
        <p:txBody>
          <a:bodyPr/>
          <a:lstStyle/>
          <a:p>
            <a:fld id="{2313F9E0-D634-4D74-A5F5-D1D510979ACD}" type="slidenum">
              <a:rPr lang="en-US" smtClean="0"/>
              <a:t>8</a:t>
            </a:fld>
            <a:endParaRPr lang="en-US"/>
          </a:p>
        </p:txBody>
      </p:sp>
    </p:spTree>
    <p:extLst>
      <p:ext uri="{BB962C8B-B14F-4D97-AF65-F5344CB8AC3E}">
        <p14:creationId xmlns:p14="http://schemas.microsoft.com/office/powerpoint/2010/main" val="364428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Standards Agreement </a:t>
            </a:r>
            <a:r>
              <a:rPr lang="en-US" dirty="0"/>
              <a:t>– You are agreeing to fulfill all duties discussed; sign both copies of Standards Agreement and give me the black and white copy. If at any point you decide you cannot fulfill your duties as an Ambassador, THAT IS OK, simply notify Zoe and your mentor, DO NOT stop replying and disappear on us. </a:t>
            </a:r>
          </a:p>
          <a:p>
            <a:endParaRPr lang="en-US" dirty="0"/>
          </a:p>
          <a:p>
            <a:r>
              <a:rPr lang="en-US" b="1" dirty="0"/>
              <a:t>Ambassador Roster </a:t>
            </a:r>
            <a:r>
              <a:rPr lang="en-US" dirty="0"/>
              <a:t>- Reach out to fellow Ambassador</a:t>
            </a:r>
          </a:p>
          <a:p>
            <a:endParaRPr lang="en-US" dirty="0"/>
          </a:p>
          <a:p>
            <a:r>
              <a:rPr lang="en-US" b="1" dirty="0"/>
              <a:t>FAQ</a:t>
            </a:r>
            <a:r>
              <a:rPr lang="en-US" dirty="0"/>
              <a:t> – review to familiarize yourself questions students may have about membership, the exam and </a:t>
            </a:r>
            <a:r>
              <a:rPr lang="en-US" dirty="0" err="1"/>
              <a:t>KyCPA</a:t>
            </a:r>
            <a:endParaRPr lang="en-US" dirty="0"/>
          </a:p>
          <a:p>
            <a:endParaRPr lang="en-US" dirty="0"/>
          </a:p>
          <a:p>
            <a:r>
              <a:rPr lang="en-US" b="1" dirty="0"/>
              <a:t>College Programs Handout </a:t>
            </a:r>
            <a:r>
              <a:rPr lang="en-US" dirty="0"/>
              <a:t>– list of annual programs – be aware of programs and deadlines that fall during this semester</a:t>
            </a:r>
          </a:p>
          <a:p>
            <a:endParaRPr lang="en-US" b="1" dirty="0"/>
          </a:p>
          <a:p>
            <a:r>
              <a:rPr lang="en-US" b="1" dirty="0"/>
              <a:t>Scholarships handout </a:t>
            </a:r>
            <a:r>
              <a:rPr lang="en-US" dirty="0"/>
              <a:t>– give to educators and have available during presentations – heavily promote right now</a:t>
            </a:r>
          </a:p>
          <a:p>
            <a:endParaRPr lang="en-US" dirty="0"/>
          </a:p>
          <a:p>
            <a:r>
              <a:rPr lang="en-US" b="1" dirty="0"/>
              <a:t>Membership brochure </a:t>
            </a:r>
            <a:r>
              <a:rPr lang="en-US" dirty="0"/>
              <a:t>– contains member benefits and application information; have these available when you give presentations and at your social event</a:t>
            </a:r>
          </a:p>
          <a:p>
            <a:endParaRPr lang="en-US" b="1" dirty="0"/>
          </a:p>
          <a:p>
            <a:r>
              <a:rPr lang="en-US" b="1" dirty="0"/>
              <a:t>Ambassador flyer </a:t>
            </a:r>
            <a:r>
              <a:rPr lang="en-US" dirty="0"/>
              <a:t>– hang around campus</a:t>
            </a:r>
          </a:p>
          <a:p>
            <a:endParaRPr lang="en-US" dirty="0"/>
          </a:p>
          <a:p>
            <a:r>
              <a:rPr lang="en-US" b="1" dirty="0"/>
              <a:t>Committee flyer </a:t>
            </a:r>
            <a:r>
              <a:rPr lang="en-US" dirty="0"/>
              <a:t>– have these available when you give presentations and at your social event</a:t>
            </a:r>
          </a:p>
          <a:p>
            <a:endParaRPr lang="en-US" dirty="0"/>
          </a:p>
          <a:p>
            <a:r>
              <a:rPr lang="en-US" b="1" dirty="0"/>
              <a:t>Interview Day flyer </a:t>
            </a:r>
            <a:r>
              <a:rPr lang="en-US" dirty="0"/>
              <a:t>– hang around campus – begin advertising immediately with deadline quickly approaching</a:t>
            </a:r>
          </a:p>
          <a:p>
            <a:endParaRPr lang="en-US" dirty="0"/>
          </a:p>
          <a:p>
            <a:r>
              <a:rPr lang="en-US" b="1" dirty="0"/>
              <a:t>Exam Workshops flyer </a:t>
            </a:r>
            <a:r>
              <a:rPr lang="en-US" dirty="0"/>
              <a:t>– hang around campus</a:t>
            </a:r>
          </a:p>
          <a:p>
            <a:endParaRPr lang="en-US" dirty="0"/>
          </a:p>
          <a:p>
            <a:r>
              <a:rPr lang="en-US" b="1" dirty="0"/>
              <a:t>Flash drive </a:t>
            </a:r>
            <a:r>
              <a:rPr lang="en-US" dirty="0"/>
              <a:t>– PPT to use when you give presentations; </a:t>
            </a:r>
            <a:r>
              <a:rPr lang="en-US" b="1" u="sng" dirty="0"/>
              <a:t>insert your name and remove highlighting on first slide BEFORE first presentation</a:t>
            </a:r>
            <a:r>
              <a:rPr lang="en-US" dirty="0"/>
              <a:t>, monthly activity forms, event request/reporting forms, sign-in sheet (have this out a social event, scan and email copy with post-event report)</a:t>
            </a:r>
          </a:p>
          <a:p>
            <a:endParaRPr lang="en-US" dirty="0"/>
          </a:p>
          <a:p>
            <a:r>
              <a:rPr lang="en-US" b="1" dirty="0"/>
              <a:t>Kentucky CPA Journal </a:t>
            </a:r>
            <a:r>
              <a:rPr lang="en-US" dirty="0"/>
              <a:t>– for your reference; student members receive a e-subscription</a:t>
            </a:r>
          </a:p>
          <a:p>
            <a:endParaRPr lang="en-US" b="1" dirty="0"/>
          </a:p>
          <a:p>
            <a:r>
              <a:rPr lang="en-US" b="1" dirty="0"/>
              <a:t>Possibility, Prestige &amp; Potential </a:t>
            </a:r>
            <a:r>
              <a:rPr lang="en-US" dirty="0"/>
              <a:t>– give copies to professors and students interested in the CPA profession</a:t>
            </a:r>
          </a:p>
          <a:p>
            <a:endParaRPr lang="en-US" dirty="0"/>
          </a:p>
          <a:p>
            <a:r>
              <a:rPr lang="en-US" b="1" dirty="0"/>
              <a:t>Giveaways</a:t>
            </a:r>
            <a:r>
              <a:rPr lang="en-US" dirty="0"/>
              <a:t> – use these during your social event to encourage signing up for membership; everyone who completes the online application (which you verify, application is mobile friendly) is entered in a drawing and receives a t-shirt or gift card. Camera covers can be handed out during classroom visits or your social event. </a:t>
            </a:r>
          </a:p>
          <a:p>
            <a:endParaRPr lang="en-US" dirty="0"/>
          </a:p>
        </p:txBody>
      </p:sp>
      <p:sp>
        <p:nvSpPr>
          <p:cNvPr id="4" name="Slide Number Placeholder 3"/>
          <p:cNvSpPr>
            <a:spLocks noGrp="1"/>
          </p:cNvSpPr>
          <p:nvPr>
            <p:ph type="sldNum" sz="quarter" idx="10"/>
          </p:nvPr>
        </p:nvSpPr>
        <p:spPr/>
        <p:txBody>
          <a:bodyPr/>
          <a:lstStyle/>
          <a:p>
            <a:fld id="{2313F9E0-D634-4D74-A5F5-D1D510979ACD}" type="slidenum">
              <a:rPr lang="en-US" smtClean="0"/>
              <a:t>9</a:t>
            </a:fld>
            <a:endParaRPr lang="en-US"/>
          </a:p>
        </p:txBody>
      </p:sp>
    </p:spTree>
    <p:extLst>
      <p:ext uri="{BB962C8B-B14F-4D97-AF65-F5344CB8AC3E}">
        <p14:creationId xmlns:p14="http://schemas.microsoft.com/office/powerpoint/2010/main" val="2991432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Please remember as an Ambassador you are representing </a:t>
            </a:r>
            <a:r>
              <a:rPr lang="en-US" dirty="0" err="1"/>
              <a:t>KyCPA</a:t>
            </a:r>
            <a:r>
              <a:rPr lang="en-US" dirty="0"/>
              <a:t>  and should conduct yourself in a professional manner, this includes your attire. We hope you enjoy this experience and take advantage of all it has to offer. Questions?</a:t>
            </a:r>
          </a:p>
          <a:p>
            <a:endParaRPr lang="en-US" dirty="0"/>
          </a:p>
        </p:txBody>
      </p:sp>
      <p:sp>
        <p:nvSpPr>
          <p:cNvPr id="4" name="Slide Number Placeholder 3"/>
          <p:cNvSpPr>
            <a:spLocks noGrp="1"/>
          </p:cNvSpPr>
          <p:nvPr>
            <p:ph type="sldNum" sz="quarter" idx="10"/>
          </p:nvPr>
        </p:nvSpPr>
        <p:spPr/>
        <p:txBody>
          <a:bodyPr/>
          <a:lstStyle/>
          <a:p>
            <a:fld id="{2313F9E0-D634-4D74-A5F5-D1D510979ACD}" type="slidenum">
              <a:rPr lang="en-US" smtClean="0"/>
              <a:t>12</a:t>
            </a:fld>
            <a:endParaRPr lang="en-US"/>
          </a:p>
        </p:txBody>
      </p:sp>
    </p:spTree>
    <p:extLst>
      <p:ext uri="{BB962C8B-B14F-4D97-AF65-F5344CB8AC3E}">
        <p14:creationId xmlns:p14="http://schemas.microsoft.com/office/powerpoint/2010/main" val="2955592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CB11403D-2FE6-48CF-8987-DEF4EB8B6829}" type="datetimeFigureOut">
              <a:rPr lang="en-US" smtClean="0"/>
              <a:t>9/14/2023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72CF15D-4C0E-43B9-B935-9B83C7E86741}" type="slidenum">
              <a:rPr lang="en-US" smtClean="0"/>
              <a:t>‹#›</a:t>
            </a:fld>
            <a:endParaRPr lang="en-US"/>
          </a:p>
        </p:txBody>
      </p:sp>
    </p:spTree>
    <p:extLst>
      <p:ext uri="{BB962C8B-B14F-4D97-AF65-F5344CB8AC3E}">
        <p14:creationId xmlns:p14="http://schemas.microsoft.com/office/powerpoint/2010/main" val="2528900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1403D-2FE6-48CF-8987-DEF4EB8B682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CF15D-4C0E-43B9-B935-9B83C7E86741}"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262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1403D-2FE6-48CF-8987-DEF4EB8B682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CF15D-4C0E-43B9-B935-9B83C7E86741}"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43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1403D-2FE6-48CF-8987-DEF4EB8B682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CF15D-4C0E-43B9-B935-9B83C7E86741}"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2732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11403D-2FE6-48CF-8987-DEF4EB8B682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CF15D-4C0E-43B9-B935-9B83C7E86741}"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334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1403D-2FE6-48CF-8987-DEF4EB8B682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CF15D-4C0E-43B9-B935-9B83C7E86741}"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12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1403D-2FE6-48CF-8987-DEF4EB8B6829}"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CF15D-4C0E-43B9-B935-9B83C7E86741}"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033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11403D-2FE6-48CF-8987-DEF4EB8B6829}"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CF15D-4C0E-43B9-B935-9B83C7E86741}"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310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1403D-2FE6-48CF-8987-DEF4EB8B6829}"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CF15D-4C0E-43B9-B935-9B83C7E86741}"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614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11403D-2FE6-48CF-8987-DEF4EB8B682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CF15D-4C0E-43B9-B935-9B83C7E86741}" type="slidenum">
              <a:rPr lang="en-US" smtClean="0"/>
              <a:t>‹#›</a:t>
            </a:fld>
            <a:endParaRPr lang="en-US"/>
          </a:p>
        </p:txBody>
      </p:sp>
    </p:spTree>
    <p:extLst>
      <p:ext uri="{BB962C8B-B14F-4D97-AF65-F5344CB8AC3E}">
        <p14:creationId xmlns:p14="http://schemas.microsoft.com/office/powerpoint/2010/main" val="242184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11403D-2FE6-48CF-8987-DEF4EB8B682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CF15D-4C0E-43B9-B935-9B83C7E86741}" type="slidenum">
              <a:rPr lang="en-US" smtClean="0"/>
              <a:t>‹#›</a:t>
            </a:fld>
            <a:endParaRPr lang="en-US"/>
          </a:p>
        </p:txBody>
      </p:sp>
    </p:spTree>
    <p:extLst>
      <p:ext uri="{BB962C8B-B14F-4D97-AF65-F5344CB8AC3E}">
        <p14:creationId xmlns:p14="http://schemas.microsoft.com/office/powerpoint/2010/main" val="70914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CB11403D-2FE6-48CF-8987-DEF4EB8B6829}" type="datetimeFigureOut">
              <a:rPr lang="en-US" smtClean="0"/>
              <a:t>9/14/2023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72CF15D-4C0E-43B9-B935-9B83C7E86741}" type="slidenum">
              <a:rPr lang="en-US" smtClean="0"/>
              <a:t>‹#›</a:t>
            </a:fld>
            <a:endParaRPr lang="en-US"/>
          </a:p>
        </p:txBody>
      </p:sp>
    </p:spTree>
    <p:extLst>
      <p:ext uri="{BB962C8B-B14F-4D97-AF65-F5344CB8AC3E}">
        <p14:creationId xmlns:p14="http://schemas.microsoft.com/office/powerpoint/2010/main" val="34705474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www.kycpa.org/futurecpas/Bellarmin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miller@kycpa.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ycpa.org/futurecpas/StudentAmbassadorResourc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02-407A-4F45-A2A1-97DFDC7D2FEF}"/>
              </a:ext>
            </a:extLst>
          </p:cNvPr>
          <p:cNvSpPr>
            <a:spLocks noGrp="1"/>
          </p:cNvSpPr>
          <p:nvPr>
            <p:ph type="title"/>
          </p:nvPr>
        </p:nvSpPr>
        <p:spPr/>
        <p:txBody>
          <a:bodyPr/>
          <a:lstStyle/>
          <a:p>
            <a:r>
              <a:rPr lang="en-US" dirty="0" err="1"/>
              <a:t>KyCPA</a:t>
            </a:r>
            <a:r>
              <a:rPr lang="en-US" dirty="0"/>
              <a:t> Student Membership</a:t>
            </a:r>
          </a:p>
        </p:txBody>
      </p:sp>
      <p:sp>
        <p:nvSpPr>
          <p:cNvPr id="3" name="Content Placeholder 2">
            <a:extLst>
              <a:ext uri="{FF2B5EF4-FFF2-40B4-BE49-F238E27FC236}">
                <a16:creationId xmlns:a16="http://schemas.microsoft.com/office/drawing/2014/main" id="{3D96ED46-2F8A-49E1-8A40-46A1EBDDCD22}"/>
              </a:ext>
            </a:extLst>
          </p:cNvPr>
          <p:cNvSpPr>
            <a:spLocks noGrp="1"/>
          </p:cNvSpPr>
          <p:nvPr>
            <p:ph idx="1"/>
          </p:nvPr>
        </p:nvSpPr>
        <p:spPr>
          <a:xfrm>
            <a:off x="1261871" y="1561766"/>
            <a:ext cx="6634480" cy="491974"/>
          </a:xfrm>
        </p:spPr>
        <p:txBody>
          <a:bodyPr>
            <a:normAutofit lnSpcReduction="10000"/>
          </a:bodyPr>
          <a:lstStyle/>
          <a:p>
            <a:pPr marL="0" indent="0">
              <a:buNone/>
            </a:pPr>
            <a:r>
              <a:rPr lang="en-US" sz="3000" dirty="0"/>
              <a:t>Your role as a Student Ambassador</a:t>
            </a:r>
          </a:p>
        </p:txBody>
      </p:sp>
      <p:pic>
        <p:nvPicPr>
          <p:cNvPr id="4" name="Picture 3">
            <a:extLst>
              <a:ext uri="{FF2B5EF4-FFF2-40B4-BE49-F238E27FC236}">
                <a16:creationId xmlns:a16="http://schemas.microsoft.com/office/drawing/2014/main" id="{BEF7568E-3290-4A43-8FC2-5BDAC031F66B}"/>
              </a:ext>
            </a:extLst>
          </p:cNvPr>
          <p:cNvPicPr>
            <a:picLocks noChangeAspect="1"/>
          </p:cNvPicPr>
          <p:nvPr/>
        </p:nvPicPr>
        <p:blipFill>
          <a:blip r:embed="rId2"/>
          <a:stretch>
            <a:fillRect/>
          </a:stretch>
        </p:blipFill>
        <p:spPr>
          <a:xfrm>
            <a:off x="4785852" y="2487828"/>
            <a:ext cx="2644680" cy="2742631"/>
          </a:xfrm>
          <a:prstGeom prst="rect">
            <a:avLst/>
          </a:prstGeom>
        </p:spPr>
      </p:pic>
      <p:pic>
        <p:nvPicPr>
          <p:cNvPr id="5" name="Picture 4">
            <a:extLst>
              <a:ext uri="{FF2B5EF4-FFF2-40B4-BE49-F238E27FC236}">
                <a16:creationId xmlns:a16="http://schemas.microsoft.com/office/drawing/2014/main" id="{DF196160-3799-47A9-B063-232296885E25}"/>
              </a:ext>
            </a:extLst>
          </p:cNvPr>
          <p:cNvPicPr>
            <a:picLocks noChangeAspect="1"/>
          </p:cNvPicPr>
          <p:nvPr/>
        </p:nvPicPr>
        <p:blipFill>
          <a:blip r:embed="rId3"/>
          <a:stretch>
            <a:fillRect/>
          </a:stretch>
        </p:blipFill>
        <p:spPr>
          <a:xfrm>
            <a:off x="1512868" y="2487828"/>
            <a:ext cx="2778482" cy="2742631"/>
          </a:xfrm>
          <a:prstGeom prst="rect">
            <a:avLst/>
          </a:prstGeom>
        </p:spPr>
      </p:pic>
      <p:pic>
        <p:nvPicPr>
          <p:cNvPr id="6" name="Picture 5">
            <a:extLst>
              <a:ext uri="{FF2B5EF4-FFF2-40B4-BE49-F238E27FC236}">
                <a16:creationId xmlns:a16="http://schemas.microsoft.com/office/drawing/2014/main" id="{AF19ED34-3111-4590-8496-E5C99D7E83F2}"/>
              </a:ext>
            </a:extLst>
          </p:cNvPr>
          <p:cNvPicPr>
            <a:picLocks noChangeAspect="1"/>
          </p:cNvPicPr>
          <p:nvPr/>
        </p:nvPicPr>
        <p:blipFill>
          <a:blip r:embed="rId4"/>
          <a:stretch>
            <a:fillRect/>
          </a:stretch>
        </p:blipFill>
        <p:spPr>
          <a:xfrm>
            <a:off x="7701934" y="2487828"/>
            <a:ext cx="2977198" cy="2742631"/>
          </a:xfrm>
          <a:prstGeom prst="rect">
            <a:avLst/>
          </a:prstGeom>
        </p:spPr>
      </p:pic>
      <p:pic>
        <p:nvPicPr>
          <p:cNvPr id="8" name="Picture 7">
            <a:extLst>
              <a:ext uri="{FF2B5EF4-FFF2-40B4-BE49-F238E27FC236}">
                <a16:creationId xmlns:a16="http://schemas.microsoft.com/office/drawing/2014/main" id="{26AD5F1D-A43A-4182-A40C-A589375922A6}"/>
              </a:ext>
            </a:extLst>
          </p:cNvPr>
          <p:cNvPicPr>
            <a:picLocks noChangeAspect="1"/>
          </p:cNvPicPr>
          <p:nvPr/>
        </p:nvPicPr>
        <p:blipFill>
          <a:blip r:embed="rId5"/>
          <a:stretch>
            <a:fillRect/>
          </a:stretch>
        </p:blipFill>
        <p:spPr>
          <a:xfrm>
            <a:off x="9680386" y="5661172"/>
            <a:ext cx="1426588" cy="1097375"/>
          </a:xfrm>
          <a:prstGeom prst="rect">
            <a:avLst/>
          </a:prstGeom>
        </p:spPr>
      </p:pic>
    </p:spTree>
    <p:extLst>
      <p:ext uri="{BB962C8B-B14F-4D97-AF65-F5344CB8AC3E}">
        <p14:creationId xmlns:p14="http://schemas.microsoft.com/office/powerpoint/2010/main" val="4114938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0CD1-5993-9F15-0BCD-F2C7F7F6C2FB}"/>
              </a:ext>
            </a:extLst>
          </p:cNvPr>
          <p:cNvSpPr>
            <a:spLocks noGrp="1"/>
          </p:cNvSpPr>
          <p:nvPr>
            <p:ph type="title"/>
          </p:nvPr>
        </p:nvSpPr>
        <p:spPr/>
        <p:txBody>
          <a:bodyPr/>
          <a:lstStyle/>
          <a:p>
            <a:r>
              <a:rPr lang="en-US" dirty="0"/>
              <a:t>School specific pages on our site</a:t>
            </a:r>
          </a:p>
        </p:txBody>
      </p:sp>
      <p:sp>
        <p:nvSpPr>
          <p:cNvPr id="3" name="Content Placeholder 2">
            <a:extLst>
              <a:ext uri="{FF2B5EF4-FFF2-40B4-BE49-F238E27FC236}">
                <a16:creationId xmlns:a16="http://schemas.microsoft.com/office/drawing/2014/main" id="{95095E7C-776C-44DE-BACC-02EF60AC6036}"/>
              </a:ext>
            </a:extLst>
          </p:cNvPr>
          <p:cNvSpPr>
            <a:spLocks noGrp="1"/>
          </p:cNvSpPr>
          <p:nvPr>
            <p:ph idx="1"/>
          </p:nvPr>
        </p:nvSpPr>
        <p:spPr/>
        <p:txBody>
          <a:bodyPr vert="horz" lIns="91440" tIns="45720" rIns="91440" bIns="45720" rtlCol="0" anchor="t">
            <a:normAutofit/>
          </a:bodyPr>
          <a:lstStyle/>
          <a:p>
            <a:r>
              <a:rPr lang="en-US" dirty="0"/>
              <a:t>Each of your schools has a specific landing page on our website where students can go for resources</a:t>
            </a:r>
          </a:p>
          <a:p>
            <a:r>
              <a:rPr lang="en-US" dirty="0"/>
              <a:t>Has information about your specific school’s accounting program</a:t>
            </a:r>
            <a:endParaRPr lang="en-US"/>
          </a:p>
          <a:p>
            <a:r>
              <a:rPr lang="en-US" dirty="0"/>
              <a:t>With your permission, your name and email address will be on there for students to reach out with questions</a:t>
            </a:r>
            <a:endParaRPr lang="en-US"/>
          </a:p>
          <a:p>
            <a:r>
              <a:rPr lang="en-US" dirty="0"/>
              <a:t>Example: </a:t>
            </a:r>
            <a:r>
              <a:rPr lang="en-US" dirty="0">
                <a:ea typeface="+mn-lt"/>
                <a:cs typeface="+mn-lt"/>
                <a:hlinkClick r:id="rId2"/>
              </a:rPr>
              <a:t>https://www.kycpa.org/futurecpas/Bellarmine</a:t>
            </a:r>
          </a:p>
          <a:p>
            <a:endParaRPr lang="en-US" dirty="0"/>
          </a:p>
          <a:p>
            <a:endParaRPr lang="en-US" dirty="0"/>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2797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8D7C-31E7-7FB4-61FB-3B7F5A7A7249}"/>
              </a:ext>
            </a:extLst>
          </p:cNvPr>
          <p:cNvSpPr>
            <a:spLocks noGrp="1"/>
          </p:cNvSpPr>
          <p:nvPr>
            <p:ph type="title"/>
          </p:nvPr>
        </p:nvSpPr>
        <p:spPr/>
        <p:txBody>
          <a:bodyPr/>
          <a:lstStyle/>
          <a:p>
            <a:r>
              <a:rPr lang="en-US" dirty="0"/>
              <a:t> Key Dates</a:t>
            </a:r>
          </a:p>
        </p:txBody>
      </p:sp>
      <p:sp>
        <p:nvSpPr>
          <p:cNvPr id="3" name="Content Placeholder 2">
            <a:extLst>
              <a:ext uri="{FF2B5EF4-FFF2-40B4-BE49-F238E27FC236}">
                <a16:creationId xmlns:a16="http://schemas.microsoft.com/office/drawing/2014/main" id="{08327934-ADA3-A263-5EF9-E45E2756474A}"/>
              </a:ext>
            </a:extLst>
          </p:cNvPr>
          <p:cNvSpPr>
            <a:spLocks noGrp="1"/>
          </p:cNvSpPr>
          <p:nvPr>
            <p:ph idx="1"/>
          </p:nvPr>
        </p:nvSpPr>
        <p:spPr/>
        <p:txBody>
          <a:bodyPr vert="horz" lIns="91440" tIns="45720" rIns="91440" bIns="45720" rtlCol="0" anchor="t">
            <a:normAutofit/>
          </a:bodyPr>
          <a:lstStyle/>
          <a:p>
            <a:r>
              <a:rPr lang="en-US" dirty="0"/>
              <a:t>September 29: Signed ambassador agreement, semester goals, and current mailing address due</a:t>
            </a:r>
          </a:p>
          <a:p>
            <a:r>
              <a:rPr lang="en-US" dirty="0"/>
              <a:t>November 1: Mid semester report due</a:t>
            </a:r>
          </a:p>
          <a:p>
            <a:r>
              <a:rPr lang="en-US" dirty="0"/>
              <a:t>December 1: End of semester report due, including expenses recap.</a:t>
            </a:r>
          </a:p>
          <a:p>
            <a:r>
              <a:rPr lang="en-US" dirty="0"/>
              <a:t>January 31: Semester goals due and virtual/in person check in with Zoe &amp; mentor</a:t>
            </a:r>
          </a:p>
          <a:p>
            <a:r>
              <a:rPr lang="en-US" dirty="0"/>
              <a:t>March 15: Mid semester report due</a:t>
            </a:r>
          </a:p>
          <a:p>
            <a:r>
              <a:rPr lang="en-US" dirty="0"/>
              <a:t>April 26: End of semester report due, including expenses recap.</a:t>
            </a:r>
          </a:p>
        </p:txBody>
      </p:sp>
    </p:spTree>
    <p:extLst>
      <p:ext uri="{BB962C8B-B14F-4D97-AF65-F5344CB8AC3E}">
        <p14:creationId xmlns:p14="http://schemas.microsoft.com/office/powerpoint/2010/main" val="2085436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ABCDD-93A0-4EC4-A798-412E8A3A8B6F}"/>
              </a:ext>
            </a:extLst>
          </p:cNvPr>
          <p:cNvSpPr>
            <a:spLocks noGrp="1"/>
          </p:cNvSpPr>
          <p:nvPr>
            <p:ph type="title"/>
          </p:nvPr>
        </p:nvSpPr>
        <p:spPr>
          <a:xfrm>
            <a:off x="1261872" y="347202"/>
            <a:ext cx="6358128" cy="841577"/>
          </a:xfrm>
        </p:spPr>
        <p:txBody>
          <a:bodyPr/>
          <a:lstStyle/>
          <a:p>
            <a:r>
              <a:rPr lang="en-US" dirty="0"/>
              <a:t>Now you are ready!</a:t>
            </a:r>
          </a:p>
        </p:txBody>
      </p:sp>
      <p:sp>
        <p:nvSpPr>
          <p:cNvPr id="3" name="Content Placeholder 2">
            <a:extLst>
              <a:ext uri="{FF2B5EF4-FFF2-40B4-BE49-F238E27FC236}">
                <a16:creationId xmlns:a16="http://schemas.microsoft.com/office/drawing/2014/main" id="{4C0F7DD5-653F-4FB2-806A-8467A6C7EB52}"/>
              </a:ext>
            </a:extLst>
          </p:cNvPr>
          <p:cNvSpPr>
            <a:spLocks noGrp="1"/>
          </p:cNvSpPr>
          <p:nvPr>
            <p:ph idx="1"/>
          </p:nvPr>
        </p:nvSpPr>
        <p:spPr>
          <a:xfrm>
            <a:off x="1261872" y="1828800"/>
            <a:ext cx="4741764" cy="4351337"/>
          </a:xfrm>
        </p:spPr>
        <p:txBody>
          <a:bodyPr vert="horz" lIns="91440" tIns="45720" rIns="91440" bIns="45720" rtlCol="0" anchor="t">
            <a:normAutofit/>
          </a:bodyPr>
          <a:lstStyle/>
          <a:p>
            <a:r>
              <a:rPr lang="en-US" sz="3000" dirty="0"/>
              <a:t>As student ambassadors you are the face of </a:t>
            </a:r>
            <a:r>
              <a:rPr lang="en-US" sz="3000" dirty="0" err="1"/>
              <a:t>KyCPA</a:t>
            </a:r>
            <a:r>
              <a:rPr lang="en-US" sz="3000" dirty="0"/>
              <a:t> on campus</a:t>
            </a:r>
          </a:p>
          <a:p>
            <a:r>
              <a:rPr lang="en-US" sz="3000" dirty="0"/>
              <a:t>Utilize </a:t>
            </a:r>
            <a:r>
              <a:rPr lang="en-US" sz="3000" dirty="0" err="1"/>
              <a:t>KyCPA’s</a:t>
            </a:r>
            <a:r>
              <a:rPr lang="en-US" sz="3000" dirty="0"/>
              <a:t> resources, people, and connections to make the most out of your campus events</a:t>
            </a:r>
          </a:p>
          <a:p>
            <a:endParaRPr lang="en-US" dirty="0"/>
          </a:p>
        </p:txBody>
      </p:sp>
      <p:sp>
        <p:nvSpPr>
          <p:cNvPr id="4" name="TextBox 3">
            <a:extLst>
              <a:ext uri="{FF2B5EF4-FFF2-40B4-BE49-F238E27FC236}">
                <a16:creationId xmlns:a16="http://schemas.microsoft.com/office/drawing/2014/main" id="{CA139AF0-394F-4F94-B021-1725B967E9DE}"/>
              </a:ext>
            </a:extLst>
          </p:cNvPr>
          <p:cNvSpPr txBox="1"/>
          <p:nvPr/>
        </p:nvSpPr>
        <p:spPr>
          <a:xfrm>
            <a:off x="6936508" y="1930400"/>
            <a:ext cx="3629891" cy="1015663"/>
          </a:xfrm>
          <a:prstGeom prst="rect">
            <a:avLst/>
          </a:prstGeom>
          <a:noFill/>
        </p:spPr>
        <p:txBody>
          <a:bodyPr wrap="square" rtlCol="0">
            <a:spAutoFit/>
          </a:bodyPr>
          <a:lstStyle/>
          <a:p>
            <a:r>
              <a:rPr lang="en-US" sz="3000" dirty="0">
                <a:solidFill>
                  <a:schemeClr val="tx2"/>
                </a:solidFill>
              </a:rPr>
              <a:t>Zoe Sapin</a:t>
            </a:r>
          </a:p>
          <a:p>
            <a:r>
              <a:rPr lang="en-US" sz="3000" dirty="0">
                <a:hlinkClick r:id="rId3"/>
              </a:rPr>
              <a:t>zsapin@kycpa</a:t>
            </a:r>
            <a:r>
              <a:rPr lang="en-US" sz="3000">
                <a:hlinkClick r:id="rId3"/>
              </a:rPr>
              <a:t>.org</a:t>
            </a:r>
            <a:endParaRPr lang="en-US" sz="3000" dirty="0"/>
          </a:p>
        </p:txBody>
      </p:sp>
      <p:pic>
        <p:nvPicPr>
          <p:cNvPr id="6" name="Picture 5">
            <a:extLst>
              <a:ext uri="{FF2B5EF4-FFF2-40B4-BE49-F238E27FC236}">
                <a16:creationId xmlns:a16="http://schemas.microsoft.com/office/drawing/2014/main" id="{4602BD7E-0392-4412-AF6D-D29FF8EED6E6}"/>
              </a:ext>
            </a:extLst>
          </p:cNvPr>
          <p:cNvPicPr>
            <a:picLocks noChangeAspect="1"/>
          </p:cNvPicPr>
          <p:nvPr/>
        </p:nvPicPr>
        <p:blipFill>
          <a:blip r:embed="rId4"/>
          <a:stretch>
            <a:fillRect/>
          </a:stretch>
        </p:blipFill>
        <p:spPr>
          <a:xfrm>
            <a:off x="9760742" y="5730732"/>
            <a:ext cx="1426588" cy="1097375"/>
          </a:xfrm>
          <a:prstGeom prst="rect">
            <a:avLst/>
          </a:prstGeom>
        </p:spPr>
      </p:pic>
    </p:spTree>
    <p:extLst>
      <p:ext uri="{BB962C8B-B14F-4D97-AF65-F5344CB8AC3E}">
        <p14:creationId xmlns:p14="http://schemas.microsoft.com/office/powerpoint/2010/main" val="89663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1DED0-D77B-3C5B-F6EA-2FDE15D935D8}"/>
              </a:ext>
            </a:extLst>
          </p:cNvPr>
          <p:cNvSpPr>
            <a:spLocks noGrp="1"/>
          </p:cNvSpPr>
          <p:nvPr>
            <p:ph type="title"/>
          </p:nvPr>
        </p:nvSpPr>
        <p:spPr/>
        <p:txBody>
          <a:bodyPr/>
          <a:lstStyle/>
          <a:p>
            <a:r>
              <a:rPr lang="en-US" dirty="0"/>
              <a:t>Meet your mentor!</a:t>
            </a:r>
          </a:p>
        </p:txBody>
      </p:sp>
      <p:sp>
        <p:nvSpPr>
          <p:cNvPr id="3" name="Content Placeholder 2">
            <a:extLst>
              <a:ext uri="{FF2B5EF4-FFF2-40B4-BE49-F238E27FC236}">
                <a16:creationId xmlns:a16="http://schemas.microsoft.com/office/drawing/2014/main" id="{3F69079B-787C-B759-20A4-A9DA3FB3A47B}"/>
              </a:ext>
            </a:extLst>
          </p:cNvPr>
          <p:cNvSpPr>
            <a:spLocks noGrp="1"/>
          </p:cNvSpPr>
          <p:nvPr>
            <p:ph sz="half" idx="1"/>
          </p:nvPr>
        </p:nvSpPr>
        <p:spPr/>
        <p:txBody>
          <a:bodyPr vert="horz" lIns="91440" tIns="45720" rIns="91440" bIns="45720" rtlCol="0" anchor="t">
            <a:noAutofit/>
          </a:bodyPr>
          <a:lstStyle/>
          <a:p>
            <a:r>
              <a:rPr lang="en-US" sz="1600" dirty="0"/>
              <a:t>Ashley Mathis (UofL) -- Bob Patterson</a:t>
            </a:r>
          </a:p>
          <a:p>
            <a:r>
              <a:rPr lang="en-US" sz="1600" dirty="0"/>
              <a:t>Alyssa Gorman (WKU) -- Jo Coffey</a:t>
            </a:r>
          </a:p>
          <a:p>
            <a:r>
              <a:rPr lang="en-US" sz="1600" dirty="0"/>
              <a:t>Matt Roe (IUS) -- Stephanie Smith</a:t>
            </a:r>
          </a:p>
          <a:p>
            <a:r>
              <a:rPr lang="en-US" sz="1600" dirty="0"/>
              <a:t>Hailey Mueller (Bellarmine) -- Angelica Wilson</a:t>
            </a:r>
          </a:p>
          <a:p>
            <a:r>
              <a:rPr lang="en-US" sz="1600" dirty="0"/>
              <a:t>Isaac Sexton (Berea) -- DeAnna Ellis</a:t>
            </a:r>
          </a:p>
          <a:p>
            <a:r>
              <a:rPr lang="en-US" sz="1600" dirty="0"/>
              <a:t>Jacob Sauls (Brescia) -- Lacey Cunningham</a:t>
            </a:r>
          </a:p>
          <a:p>
            <a:r>
              <a:rPr lang="en-US" sz="1600" dirty="0"/>
              <a:t>Meghan Adams (Midway) -- Myra Ryan</a:t>
            </a:r>
          </a:p>
          <a:p>
            <a:r>
              <a:rPr lang="en-US" sz="1600" dirty="0"/>
              <a:t>Hayden Davis (Georgetown) -- Jennifer Fritz</a:t>
            </a:r>
          </a:p>
          <a:p>
            <a:endParaRPr lang="en-US" sz="1000" dirty="0"/>
          </a:p>
        </p:txBody>
      </p:sp>
      <p:sp>
        <p:nvSpPr>
          <p:cNvPr id="4" name="Content Placeholder 3">
            <a:extLst>
              <a:ext uri="{FF2B5EF4-FFF2-40B4-BE49-F238E27FC236}">
                <a16:creationId xmlns:a16="http://schemas.microsoft.com/office/drawing/2014/main" id="{02661FA9-190B-BFA2-AD3B-0307DB81B265}"/>
              </a:ext>
            </a:extLst>
          </p:cNvPr>
          <p:cNvSpPr>
            <a:spLocks noGrp="1"/>
          </p:cNvSpPr>
          <p:nvPr>
            <p:ph sz="half" idx="2"/>
          </p:nvPr>
        </p:nvSpPr>
        <p:spPr/>
        <p:txBody>
          <a:bodyPr vert="horz" lIns="91440" tIns="45720" rIns="91440" bIns="45720" rtlCol="0" anchor="t">
            <a:noAutofit/>
          </a:bodyPr>
          <a:lstStyle/>
          <a:p>
            <a:r>
              <a:rPr lang="en-US" sz="1600" dirty="0"/>
              <a:t>Lilly Page (Morehead) -- Amber Langston</a:t>
            </a:r>
          </a:p>
          <a:p>
            <a:r>
              <a:rPr lang="en-US" sz="1600" dirty="0"/>
              <a:t>Katherine Foster (Transylvania) -- Patrick McGuire</a:t>
            </a:r>
          </a:p>
          <a:p>
            <a:r>
              <a:rPr lang="en-US" sz="1600" dirty="0"/>
              <a:t>Joshua Carey (Cumberlands) -- Shawn Evans</a:t>
            </a:r>
          </a:p>
          <a:p>
            <a:r>
              <a:rPr lang="en-US" sz="1600" dirty="0"/>
              <a:t>Pamela Richardson (ECTC) -- Kim Burse</a:t>
            </a:r>
          </a:p>
          <a:p>
            <a:r>
              <a:rPr lang="en-US" sz="1600" dirty="0"/>
              <a:t>Brett Norvell (EKU) -- Haley Edlin</a:t>
            </a:r>
          </a:p>
          <a:p>
            <a:r>
              <a:rPr lang="en-US" sz="1600" dirty="0"/>
              <a:t>Elijah Gaines (Asbury) -- Rene Valadez</a:t>
            </a:r>
          </a:p>
          <a:p>
            <a:r>
              <a:rPr lang="en-US" sz="1600" dirty="0"/>
              <a:t>Tyra Wesson (Kentucky State) -- Tory Stanley</a:t>
            </a:r>
          </a:p>
        </p:txBody>
      </p:sp>
    </p:spTree>
    <p:extLst>
      <p:ext uri="{BB962C8B-B14F-4D97-AF65-F5344CB8AC3E}">
        <p14:creationId xmlns:p14="http://schemas.microsoft.com/office/powerpoint/2010/main" val="202911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24E6-847A-401A-8D6D-976ACBC60C0D}"/>
              </a:ext>
            </a:extLst>
          </p:cNvPr>
          <p:cNvSpPr>
            <a:spLocks noGrp="1"/>
          </p:cNvSpPr>
          <p:nvPr>
            <p:ph type="title"/>
          </p:nvPr>
        </p:nvSpPr>
        <p:spPr/>
        <p:txBody>
          <a:bodyPr/>
          <a:lstStyle/>
          <a:p>
            <a:r>
              <a:rPr lang="en-US" dirty="0"/>
              <a:t>A few key things to know</a:t>
            </a:r>
          </a:p>
        </p:txBody>
      </p:sp>
      <p:sp>
        <p:nvSpPr>
          <p:cNvPr id="3" name="Content Placeholder 2">
            <a:extLst>
              <a:ext uri="{FF2B5EF4-FFF2-40B4-BE49-F238E27FC236}">
                <a16:creationId xmlns:a16="http://schemas.microsoft.com/office/drawing/2014/main" id="{4C6ADE8B-049E-4C7E-9415-84E69C51509C}"/>
              </a:ext>
            </a:extLst>
          </p:cNvPr>
          <p:cNvSpPr>
            <a:spLocks noGrp="1"/>
          </p:cNvSpPr>
          <p:nvPr>
            <p:ph idx="1"/>
          </p:nvPr>
        </p:nvSpPr>
        <p:spPr>
          <a:xfrm>
            <a:off x="1261872" y="1828800"/>
            <a:ext cx="8595360" cy="4950691"/>
          </a:xfrm>
        </p:spPr>
        <p:txBody>
          <a:bodyPr vert="horz" lIns="91440" tIns="45720" rIns="91440" bIns="45720" rtlCol="0" anchor="t">
            <a:normAutofit/>
          </a:bodyPr>
          <a:lstStyle/>
          <a:p>
            <a:r>
              <a:rPr lang="en-US" sz="3000"/>
              <a:t>Student membership is free – including one year after graduation</a:t>
            </a:r>
            <a:endParaRPr lang="en-US"/>
          </a:p>
          <a:p>
            <a:r>
              <a:rPr lang="en-US" sz="3000" dirty="0"/>
              <a:t>Membership is available to accounting students attending college in Kentucky (or border schools)</a:t>
            </a:r>
          </a:p>
          <a:p>
            <a:r>
              <a:rPr lang="en-US" sz="3000" dirty="0"/>
              <a:t>Students can register easily on our website </a:t>
            </a:r>
          </a:p>
          <a:p>
            <a:pPr marL="0" indent="0">
              <a:buNone/>
            </a:pPr>
            <a:endParaRPr lang="en-US" sz="3000" dirty="0"/>
          </a:p>
          <a:p>
            <a:pPr marL="0" indent="0" algn="ctr">
              <a:buNone/>
            </a:pPr>
            <a:r>
              <a:rPr lang="en-US" sz="2400" b="1" dirty="0"/>
              <a:t>Kycpa.org/</a:t>
            </a:r>
            <a:r>
              <a:rPr lang="en-US" sz="2400" b="1" dirty="0" err="1"/>
              <a:t>futurecpas</a:t>
            </a:r>
            <a:r>
              <a:rPr lang="en-US" sz="2400" b="1" dirty="0"/>
              <a:t>/</a:t>
            </a:r>
            <a:r>
              <a:rPr lang="en-US" sz="2400" b="1" dirty="0" err="1"/>
              <a:t>collegestudentresources</a:t>
            </a:r>
            <a:endParaRPr lang="en-US" sz="2400" b="1" dirty="0"/>
          </a:p>
          <a:p>
            <a:pPr marL="0" indent="0">
              <a:buNone/>
            </a:pPr>
            <a:endParaRPr lang="en-US" dirty="0"/>
          </a:p>
        </p:txBody>
      </p:sp>
      <p:pic>
        <p:nvPicPr>
          <p:cNvPr id="5" name="Picture 4">
            <a:extLst>
              <a:ext uri="{FF2B5EF4-FFF2-40B4-BE49-F238E27FC236}">
                <a16:creationId xmlns:a16="http://schemas.microsoft.com/office/drawing/2014/main" id="{CDBA791D-1153-4647-BC13-BDE673F917C1}"/>
              </a:ext>
            </a:extLst>
          </p:cNvPr>
          <p:cNvPicPr>
            <a:picLocks noChangeAspect="1"/>
          </p:cNvPicPr>
          <p:nvPr/>
        </p:nvPicPr>
        <p:blipFill>
          <a:blip r:embed="rId3"/>
          <a:stretch>
            <a:fillRect/>
          </a:stretch>
        </p:blipFill>
        <p:spPr>
          <a:xfrm>
            <a:off x="9804851" y="5750771"/>
            <a:ext cx="1426588" cy="1097375"/>
          </a:xfrm>
          <a:prstGeom prst="rect">
            <a:avLst/>
          </a:prstGeom>
        </p:spPr>
      </p:pic>
    </p:spTree>
    <p:extLst>
      <p:ext uri="{BB962C8B-B14F-4D97-AF65-F5344CB8AC3E}">
        <p14:creationId xmlns:p14="http://schemas.microsoft.com/office/powerpoint/2010/main" val="4055827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8087-D2AF-4941-B284-27DEE436AED2}"/>
              </a:ext>
            </a:extLst>
          </p:cNvPr>
          <p:cNvSpPr>
            <a:spLocks noGrp="1"/>
          </p:cNvSpPr>
          <p:nvPr>
            <p:ph type="title"/>
          </p:nvPr>
        </p:nvSpPr>
        <p:spPr/>
        <p:txBody>
          <a:bodyPr>
            <a:normAutofit/>
          </a:bodyPr>
          <a:lstStyle/>
          <a:p>
            <a:r>
              <a:rPr lang="en-US" sz="4000" dirty="0"/>
              <a:t>As a student ambassador you will…</a:t>
            </a:r>
          </a:p>
        </p:txBody>
      </p:sp>
      <p:sp>
        <p:nvSpPr>
          <p:cNvPr id="4" name="Oval 3">
            <a:extLst>
              <a:ext uri="{FF2B5EF4-FFF2-40B4-BE49-F238E27FC236}">
                <a16:creationId xmlns:a16="http://schemas.microsoft.com/office/drawing/2014/main" id="{81E0C530-B9B1-4197-BBFA-4DA8F93CDD94}"/>
              </a:ext>
            </a:extLst>
          </p:cNvPr>
          <p:cNvSpPr/>
          <p:nvPr/>
        </p:nvSpPr>
        <p:spPr>
          <a:xfrm>
            <a:off x="1261872" y="2814597"/>
            <a:ext cx="2654346" cy="210589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Represent </a:t>
            </a:r>
            <a:r>
              <a:rPr lang="en-US" dirty="0" err="1"/>
              <a:t>KyCPA</a:t>
            </a:r>
            <a:r>
              <a:rPr lang="en-US" dirty="0"/>
              <a:t> on campus</a:t>
            </a:r>
          </a:p>
        </p:txBody>
      </p:sp>
      <p:sp>
        <p:nvSpPr>
          <p:cNvPr id="9" name="Oval 8">
            <a:extLst>
              <a:ext uri="{FF2B5EF4-FFF2-40B4-BE49-F238E27FC236}">
                <a16:creationId xmlns:a16="http://schemas.microsoft.com/office/drawing/2014/main" id="{80EA355A-E1B8-4A0F-A578-54B3887BBD7E}"/>
              </a:ext>
            </a:extLst>
          </p:cNvPr>
          <p:cNvSpPr/>
          <p:nvPr/>
        </p:nvSpPr>
        <p:spPr>
          <a:xfrm>
            <a:off x="4719782" y="2814597"/>
            <a:ext cx="2664183" cy="210589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Act as a source of information about membership and the path to become a CPA</a:t>
            </a:r>
          </a:p>
        </p:txBody>
      </p:sp>
      <p:sp>
        <p:nvSpPr>
          <p:cNvPr id="10" name="Oval 9">
            <a:extLst>
              <a:ext uri="{FF2B5EF4-FFF2-40B4-BE49-F238E27FC236}">
                <a16:creationId xmlns:a16="http://schemas.microsoft.com/office/drawing/2014/main" id="{3345425C-31A9-4D95-B269-56DF16E92399}"/>
              </a:ext>
            </a:extLst>
          </p:cNvPr>
          <p:cNvSpPr/>
          <p:nvPr/>
        </p:nvSpPr>
        <p:spPr>
          <a:xfrm>
            <a:off x="8118764" y="2814596"/>
            <a:ext cx="2654346" cy="210589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Encourage students to take advantage of membership benefits &amp; attend </a:t>
            </a:r>
            <a:r>
              <a:rPr lang="en-US" dirty="0" err="1"/>
              <a:t>KyCPA</a:t>
            </a:r>
            <a:r>
              <a:rPr lang="en-US" dirty="0"/>
              <a:t> programs</a:t>
            </a:r>
          </a:p>
        </p:txBody>
      </p:sp>
      <p:pic>
        <p:nvPicPr>
          <p:cNvPr id="12" name="Picture 11">
            <a:extLst>
              <a:ext uri="{FF2B5EF4-FFF2-40B4-BE49-F238E27FC236}">
                <a16:creationId xmlns:a16="http://schemas.microsoft.com/office/drawing/2014/main" id="{15A24A64-3E40-4EA0-B888-713EBE3EB328}"/>
              </a:ext>
            </a:extLst>
          </p:cNvPr>
          <p:cNvPicPr>
            <a:picLocks noChangeAspect="1"/>
          </p:cNvPicPr>
          <p:nvPr/>
        </p:nvPicPr>
        <p:blipFill>
          <a:blip r:embed="rId3"/>
          <a:stretch>
            <a:fillRect/>
          </a:stretch>
        </p:blipFill>
        <p:spPr>
          <a:xfrm>
            <a:off x="9834633" y="5760625"/>
            <a:ext cx="1426588" cy="1097375"/>
          </a:xfrm>
          <a:prstGeom prst="rect">
            <a:avLst/>
          </a:prstGeom>
        </p:spPr>
      </p:pic>
    </p:spTree>
    <p:extLst>
      <p:ext uri="{BB962C8B-B14F-4D97-AF65-F5344CB8AC3E}">
        <p14:creationId xmlns:p14="http://schemas.microsoft.com/office/powerpoint/2010/main" val="2067519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E7B9-BCCF-44B0-A8B7-74E806C7CE7B}"/>
              </a:ext>
            </a:extLst>
          </p:cNvPr>
          <p:cNvSpPr>
            <a:spLocks noGrp="1"/>
          </p:cNvSpPr>
          <p:nvPr>
            <p:ph type="title"/>
          </p:nvPr>
        </p:nvSpPr>
        <p:spPr/>
        <p:txBody>
          <a:bodyPr/>
          <a:lstStyle/>
          <a:p>
            <a:r>
              <a:rPr lang="en-US" dirty="0"/>
              <a:t>About the </a:t>
            </a:r>
            <a:r>
              <a:rPr lang="en-US" dirty="0" err="1"/>
              <a:t>KyCPA</a:t>
            </a:r>
            <a:endParaRPr lang="en-US" dirty="0"/>
          </a:p>
        </p:txBody>
      </p:sp>
      <p:pic>
        <p:nvPicPr>
          <p:cNvPr id="4" name="Picture 3">
            <a:extLst>
              <a:ext uri="{FF2B5EF4-FFF2-40B4-BE49-F238E27FC236}">
                <a16:creationId xmlns:a16="http://schemas.microsoft.com/office/drawing/2014/main" id="{778B0341-B859-412F-A3F5-EEC908DCAAFE}"/>
              </a:ext>
            </a:extLst>
          </p:cNvPr>
          <p:cNvPicPr>
            <a:picLocks noChangeAspect="1"/>
          </p:cNvPicPr>
          <p:nvPr/>
        </p:nvPicPr>
        <p:blipFill>
          <a:blip r:embed="rId3"/>
          <a:stretch>
            <a:fillRect/>
          </a:stretch>
        </p:blipFill>
        <p:spPr>
          <a:xfrm>
            <a:off x="1046774" y="2412981"/>
            <a:ext cx="2276475" cy="2743200"/>
          </a:xfrm>
          <a:prstGeom prst="rect">
            <a:avLst/>
          </a:prstGeom>
        </p:spPr>
      </p:pic>
      <p:pic>
        <p:nvPicPr>
          <p:cNvPr id="5" name="Picture 4">
            <a:extLst>
              <a:ext uri="{FF2B5EF4-FFF2-40B4-BE49-F238E27FC236}">
                <a16:creationId xmlns:a16="http://schemas.microsoft.com/office/drawing/2014/main" id="{B3C717A4-C7B9-43B5-B69E-948A2C51CD48}"/>
              </a:ext>
            </a:extLst>
          </p:cNvPr>
          <p:cNvPicPr>
            <a:picLocks noChangeAspect="1"/>
          </p:cNvPicPr>
          <p:nvPr/>
        </p:nvPicPr>
        <p:blipFill>
          <a:blip r:embed="rId4"/>
          <a:stretch>
            <a:fillRect/>
          </a:stretch>
        </p:blipFill>
        <p:spPr>
          <a:xfrm>
            <a:off x="3695472" y="2412981"/>
            <a:ext cx="2438400" cy="3133725"/>
          </a:xfrm>
          <a:prstGeom prst="rect">
            <a:avLst/>
          </a:prstGeom>
        </p:spPr>
      </p:pic>
      <p:pic>
        <p:nvPicPr>
          <p:cNvPr id="6" name="Picture 5">
            <a:extLst>
              <a:ext uri="{FF2B5EF4-FFF2-40B4-BE49-F238E27FC236}">
                <a16:creationId xmlns:a16="http://schemas.microsoft.com/office/drawing/2014/main" id="{35F968DB-E43A-466E-BE6D-9AA916BB0C31}"/>
              </a:ext>
            </a:extLst>
          </p:cNvPr>
          <p:cNvPicPr>
            <a:picLocks noChangeAspect="1"/>
          </p:cNvPicPr>
          <p:nvPr/>
        </p:nvPicPr>
        <p:blipFill>
          <a:blip r:embed="rId5"/>
          <a:stretch>
            <a:fillRect/>
          </a:stretch>
        </p:blipFill>
        <p:spPr>
          <a:xfrm>
            <a:off x="6506095" y="2412981"/>
            <a:ext cx="1962150" cy="2638425"/>
          </a:xfrm>
          <a:prstGeom prst="rect">
            <a:avLst/>
          </a:prstGeom>
        </p:spPr>
      </p:pic>
      <p:pic>
        <p:nvPicPr>
          <p:cNvPr id="8" name="Picture 7">
            <a:extLst>
              <a:ext uri="{FF2B5EF4-FFF2-40B4-BE49-F238E27FC236}">
                <a16:creationId xmlns:a16="http://schemas.microsoft.com/office/drawing/2014/main" id="{64B2E190-3533-4539-8319-E77353840062}"/>
              </a:ext>
            </a:extLst>
          </p:cNvPr>
          <p:cNvPicPr>
            <a:picLocks noChangeAspect="1"/>
          </p:cNvPicPr>
          <p:nvPr/>
        </p:nvPicPr>
        <p:blipFill>
          <a:blip r:embed="rId6"/>
          <a:stretch>
            <a:fillRect/>
          </a:stretch>
        </p:blipFill>
        <p:spPr>
          <a:xfrm>
            <a:off x="648686" y="6126417"/>
            <a:ext cx="1536325" cy="731583"/>
          </a:xfrm>
          <a:prstGeom prst="rect">
            <a:avLst/>
          </a:prstGeom>
        </p:spPr>
      </p:pic>
      <p:pic>
        <p:nvPicPr>
          <p:cNvPr id="9" name="Picture 8">
            <a:extLst>
              <a:ext uri="{FF2B5EF4-FFF2-40B4-BE49-F238E27FC236}">
                <a16:creationId xmlns:a16="http://schemas.microsoft.com/office/drawing/2014/main" id="{EC75B400-1345-42FC-97A4-D919AA220D66}"/>
              </a:ext>
            </a:extLst>
          </p:cNvPr>
          <p:cNvPicPr>
            <a:picLocks noChangeAspect="1"/>
          </p:cNvPicPr>
          <p:nvPr/>
        </p:nvPicPr>
        <p:blipFill>
          <a:blip r:embed="rId7"/>
          <a:stretch>
            <a:fillRect/>
          </a:stretch>
        </p:blipFill>
        <p:spPr>
          <a:xfrm>
            <a:off x="9745385" y="5667579"/>
            <a:ext cx="1426588" cy="1097375"/>
          </a:xfrm>
          <a:prstGeom prst="rect">
            <a:avLst/>
          </a:prstGeom>
        </p:spPr>
      </p:pic>
    </p:spTree>
    <p:extLst>
      <p:ext uri="{BB962C8B-B14F-4D97-AF65-F5344CB8AC3E}">
        <p14:creationId xmlns:p14="http://schemas.microsoft.com/office/powerpoint/2010/main" val="107201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BA1E2-6B39-4126-BA3D-8071C122E5E6}"/>
              </a:ext>
            </a:extLst>
          </p:cNvPr>
          <p:cNvSpPr>
            <a:spLocks noGrp="1"/>
          </p:cNvSpPr>
          <p:nvPr>
            <p:ph type="title"/>
          </p:nvPr>
        </p:nvSpPr>
        <p:spPr>
          <a:xfrm>
            <a:off x="1249680" y="204958"/>
            <a:ext cx="9692640" cy="921163"/>
          </a:xfrm>
        </p:spPr>
        <p:txBody>
          <a:bodyPr/>
          <a:lstStyle/>
          <a:p>
            <a:r>
              <a:rPr lang="en-US" dirty="0" err="1"/>
              <a:t>KyCPA</a:t>
            </a:r>
            <a:r>
              <a:rPr lang="en-US" dirty="0"/>
              <a:t> Student Benefits</a:t>
            </a:r>
          </a:p>
        </p:txBody>
      </p:sp>
      <p:sp>
        <p:nvSpPr>
          <p:cNvPr id="3" name="Content Placeholder 2">
            <a:extLst>
              <a:ext uri="{FF2B5EF4-FFF2-40B4-BE49-F238E27FC236}">
                <a16:creationId xmlns:a16="http://schemas.microsoft.com/office/drawing/2014/main" id="{C98DA767-A8EA-4885-AFA1-743763CF3590}"/>
              </a:ext>
            </a:extLst>
          </p:cNvPr>
          <p:cNvSpPr>
            <a:spLocks noGrp="1"/>
          </p:cNvSpPr>
          <p:nvPr>
            <p:ph idx="1"/>
          </p:nvPr>
        </p:nvSpPr>
        <p:spPr>
          <a:xfrm>
            <a:off x="1261871" y="1258768"/>
            <a:ext cx="9270253" cy="4735002"/>
          </a:xfrm>
        </p:spPr>
        <p:txBody>
          <a:bodyPr vert="horz" lIns="91440" tIns="45720" rIns="91440" bIns="45720" numCol="2" rtlCol="0" anchor="t">
            <a:normAutofit/>
          </a:bodyPr>
          <a:lstStyle/>
          <a:p>
            <a:pPr lvl="1"/>
            <a:r>
              <a:rPr lang="en-US" sz="2000" dirty="0">
                <a:ea typeface="ＭＳ Ｐゴシック"/>
              </a:rPr>
              <a:t>Scholarship opportunities</a:t>
            </a:r>
            <a:endParaRPr lang="en-US" sz="2000">
              <a:ea typeface="ＭＳ Ｐゴシック"/>
            </a:endParaRPr>
          </a:p>
          <a:p>
            <a:pPr lvl="1"/>
            <a:r>
              <a:rPr lang="en-US" sz="2000" dirty="0">
                <a:ea typeface="ＭＳ Ｐゴシック"/>
              </a:rPr>
              <a:t>FREE CPA Exam Workshops, Accounting Interview Day, College to Accounting Professional University &amp; More</a:t>
            </a:r>
          </a:p>
          <a:p>
            <a:pPr lvl="1"/>
            <a:r>
              <a:rPr lang="en-US" sz="2000" dirty="0">
                <a:ea typeface="ＭＳ Ｐゴシック"/>
              </a:rPr>
              <a:t>Discounts on CPA Exam Review Courses</a:t>
            </a:r>
          </a:p>
          <a:p>
            <a:pPr lvl="1"/>
            <a:r>
              <a:rPr lang="en-US" sz="2000" dirty="0">
                <a:ea typeface="ＭＳ Ｐゴシック"/>
              </a:rPr>
              <a:t>Eligibility to serve on committees</a:t>
            </a:r>
            <a:endParaRPr lang="en-US" sz="2000" dirty="0">
              <a:ea typeface="ＭＳ Ｐゴシック" charset="0"/>
            </a:endParaRPr>
          </a:p>
          <a:p>
            <a:pPr lvl="1"/>
            <a:r>
              <a:rPr lang="en-US" sz="2000" dirty="0">
                <a:ea typeface="ＭＳ Ｐゴシック"/>
              </a:rPr>
              <a:t>E-subscription to The Kentucky CPA Journal</a:t>
            </a:r>
          </a:p>
          <a:p>
            <a:pPr lvl="1"/>
            <a:r>
              <a:rPr lang="en-US" sz="2000" dirty="0">
                <a:ea typeface="ＭＳ Ｐゴシック"/>
              </a:rPr>
              <a:t>Student E-Newsletter</a:t>
            </a:r>
          </a:p>
          <a:p>
            <a:pPr lvl="1"/>
            <a:r>
              <a:rPr lang="en-US" sz="2000" dirty="0">
                <a:ea typeface="ＭＳ Ｐゴシック"/>
              </a:rPr>
              <a:t>Free entry into select CPE events and conferences</a:t>
            </a:r>
          </a:p>
          <a:p>
            <a:pPr lvl="1"/>
            <a:r>
              <a:rPr lang="en-US" sz="2000" dirty="0">
                <a:ea typeface="ＭＳ Ｐゴシック"/>
              </a:rPr>
              <a:t>Invitation to member-only events</a:t>
            </a:r>
          </a:p>
          <a:p>
            <a:pPr marL="274320" lvl="1" indent="0">
              <a:buNone/>
            </a:pPr>
            <a:endParaRPr lang="en-US" dirty="0">
              <a:ea typeface="ＭＳ Ｐゴシック" charset="0"/>
            </a:endParaRPr>
          </a:p>
          <a:p>
            <a:pPr marL="274320" lvl="1" indent="0" algn="ctr">
              <a:buNone/>
            </a:pPr>
            <a:r>
              <a:rPr lang="en-US" sz="3000" b="1" dirty="0">
                <a:solidFill>
                  <a:schemeClr val="accent1"/>
                </a:solidFill>
              </a:rPr>
              <a:t>Plus, it’s FREE!!</a:t>
            </a:r>
          </a:p>
        </p:txBody>
      </p:sp>
      <p:pic>
        <p:nvPicPr>
          <p:cNvPr id="5" name="Picture 4">
            <a:extLst>
              <a:ext uri="{FF2B5EF4-FFF2-40B4-BE49-F238E27FC236}">
                <a16:creationId xmlns:a16="http://schemas.microsoft.com/office/drawing/2014/main" id="{EBFFEB43-B2F5-4AF4-BDAF-1DCBCB053D6F}"/>
              </a:ext>
            </a:extLst>
          </p:cNvPr>
          <p:cNvPicPr>
            <a:picLocks noChangeAspect="1"/>
          </p:cNvPicPr>
          <p:nvPr/>
        </p:nvPicPr>
        <p:blipFill>
          <a:blip r:embed="rId3"/>
          <a:stretch>
            <a:fillRect/>
          </a:stretch>
        </p:blipFill>
        <p:spPr>
          <a:xfrm>
            <a:off x="9701318" y="5760625"/>
            <a:ext cx="1426588" cy="1097375"/>
          </a:xfrm>
          <a:prstGeom prst="rect">
            <a:avLst/>
          </a:prstGeom>
        </p:spPr>
      </p:pic>
    </p:spTree>
    <p:extLst>
      <p:ext uri="{BB962C8B-B14F-4D97-AF65-F5344CB8AC3E}">
        <p14:creationId xmlns:p14="http://schemas.microsoft.com/office/powerpoint/2010/main" val="84503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BF546-3B96-6707-898E-26CE870111F3}"/>
              </a:ext>
            </a:extLst>
          </p:cNvPr>
          <p:cNvSpPr>
            <a:spLocks noGrp="1"/>
          </p:cNvSpPr>
          <p:nvPr>
            <p:ph type="title"/>
          </p:nvPr>
        </p:nvSpPr>
        <p:spPr/>
        <p:txBody>
          <a:bodyPr/>
          <a:lstStyle/>
          <a:p>
            <a:r>
              <a:rPr lang="en-US" dirty="0"/>
              <a:t>Upcoming </a:t>
            </a:r>
            <a:r>
              <a:rPr lang="en-US" dirty="0" err="1"/>
              <a:t>KyCPA</a:t>
            </a:r>
            <a:r>
              <a:rPr lang="en-US" dirty="0"/>
              <a:t> Student Events</a:t>
            </a:r>
          </a:p>
        </p:txBody>
      </p:sp>
      <p:sp>
        <p:nvSpPr>
          <p:cNvPr id="3" name="Content Placeholder 2">
            <a:extLst>
              <a:ext uri="{FF2B5EF4-FFF2-40B4-BE49-F238E27FC236}">
                <a16:creationId xmlns:a16="http://schemas.microsoft.com/office/drawing/2014/main" id="{766C3CA3-1C8C-0CF4-D206-E805014C9DD4}"/>
              </a:ext>
            </a:extLst>
          </p:cNvPr>
          <p:cNvSpPr>
            <a:spLocks noGrp="1"/>
          </p:cNvSpPr>
          <p:nvPr>
            <p:ph idx="1"/>
          </p:nvPr>
        </p:nvSpPr>
        <p:spPr/>
        <p:txBody>
          <a:bodyPr vert="horz" lIns="91440" tIns="45720" rIns="91440" bIns="45720" rtlCol="0" anchor="t">
            <a:normAutofit/>
          </a:bodyPr>
          <a:lstStyle/>
          <a:p>
            <a:r>
              <a:rPr lang="en-US" dirty="0"/>
              <a:t>CAP U: Friday October 13—Saturday October 14 at </a:t>
            </a:r>
            <a:r>
              <a:rPr lang="en-US" dirty="0" err="1"/>
              <a:t>KyCPA</a:t>
            </a:r>
            <a:r>
              <a:rPr lang="en-US" dirty="0"/>
              <a:t> office in Louisville. </a:t>
            </a:r>
          </a:p>
          <a:p>
            <a:pPr lvl="1"/>
            <a:r>
              <a:rPr lang="en-US" spc="10" dirty="0"/>
              <a:t>2 day conference designed to enhance professional skills, develop leadership skills, master interviewing techniques, perfect networking and communication skills, &amp; learn about career opportunities.</a:t>
            </a:r>
          </a:p>
          <a:p>
            <a:pPr lvl="1"/>
            <a:r>
              <a:rPr lang="en-US" spc="10" dirty="0"/>
              <a:t>$25 deposit when registering (fully refunded upon check in for the event)</a:t>
            </a:r>
          </a:p>
          <a:p>
            <a:pPr lvl="1"/>
            <a:r>
              <a:rPr lang="en-US" spc="10" dirty="0"/>
              <a:t>If you need a hotel room, registration deadline October 6</a:t>
            </a:r>
          </a:p>
          <a:p>
            <a:pPr lvl="1"/>
            <a:r>
              <a:rPr lang="en-US" spc="10" dirty="0"/>
              <a:t>If you don't need a hotel room, registration deadline October 10</a:t>
            </a:r>
          </a:p>
          <a:p>
            <a:pPr>
              <a:buFont typeface="Arial" pitchFamily="18" charset="2"/>
              <a:buChar char="•"/>
            </a:pPr>
            <a:r>
              <a:rPr lang="en-US" dirty="0"/>
              <a:t>Virtual CPA Exam Prep Workshop: Oct 26 5:30—7:30pm Eastern</a:t>
            </a:r>
            <a:endParaRPr lang="en-US" spc="10" dirty="0"/>
          </a:p>
          <a:p>
            <a:pPr>
              <a:buFont typeface="Arial" pitchFamily="18" charset="2"/>
              <a:buChar char="•"/>
            </a:pPr>
            <a:r>
              <a:rPr lang="en-US" dirty="0"/>
              <a:t>Virtual Mock CPA Exam: Nov </a:t>
            </a:r>
            <a:r>
              <a:rPr lang="en-US"/>
              <a:t>16 2:00—6:00pm Eastern</a:t>
            </a:r>
            <a:endParaRPr lang="en-US" dirty="0"/>
          </a:p>
          <a:p>
            <a:pPr>
              <a:buFont typeface="Arial" pitchFamily="18" charset="2"/>
              <a:buChar char="•"/>
            </a:pPr>
            <a:r>
              <a:rPr lang="en-US" dirty="0"/>
              <a:t>Educational Foundation scholarship applications open Nov 1</a:t>
            </a:r>
            <a:endParaRPr lang="en-US" spc="10" dirty="0"/>
          </a:p>
          <a:p>
            <a:pPr lvl="1"/>
            <a:endParaRPr lang="en-US" spc="10" dirty="0"/>
          </a:p>
        </p:txBody>
      </p:sp>
    </p:spTree>
    <p:extLst>
      <p:ext uri="{BB962C8B-B14F-4D97-AF65-F5344CB8AC3E}">
        <p14:creationId xmlns:p14="http://schemas.microsoft.com/office/powerpoint/2010/main" val="241590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B0C5-0022-41F5-9DD8-A29E2F0D9EB9}"/>
              </a:ext>
            </a:extLst>
          </p:cNvPr>
          <p:cNvSpPr>
            <a:spLocks noGrp="1"/>
          </p:cNvSpPr>
          <p:nvPr>
            <p:ph type="title"/>
          </p:nvPr>
        </p:nvSpPr>
        <p:spPr>
          <a:xfrm>
            <a:off x="618791" y="269056"/>
            <a:ext cx="9692640" cy="1049607"/>
          </a:xfrm>
        </p:spPr>
        <p:txBody>
          <a:bodyPr>
            <a:normAutofit fontScale="90000"/>
          </a:bodyPr>
          <a:lstStyle/>
          <a:p>
            <a:r>
              <a:rPr lang="en-US" sz="4000" dirty="0"/>
              <a:t>Responsibilities</a:t>
            </a:r>
            <a:br>
              <a:rPr lang="en-US" dirty="0"/>
            </a:br>
            <a:r>
              <a:rPr lang="en-US" sz="1800" dirty="0"/>
              <a:t>Dedicate approx. 15 hours per semester per year fulfilling Ambassador responsibilities consisting of:</a:t>
            </a:r>
          </a:p>
        </p:txBody>
      </p:sp>
      <p:sp>
        <p:nvSpPr>
          <p:cNvPr id="3" name="Content Placeholder 2">
            <a:extLst>
              <a:ext uri="{FF2B5EF4-FFF2-40B4-BE49-F238E27FC236}">
                <a16:creationId xmlns:a16="http://schemas.microsoft.com/office/drawing/2014/main" id="{E621A55D-3E08-43EA-8004-1068F01AE0CE}"/>
              </a:ext>
            </a:extLst>
          </p:cNvPr>
          <p:cNvSpPr>
            <a:spLocks noGrp="1"/>
          </p:cNvSpPr>
          <p:nvPr>
            <p:ph idx="1"/>
          </p:nvPr>
        </p:nvSpPr>
        <p:spPr>
          <a:xfrm>
            <a:off x="838154" y="1318663"/>
            <a:ext cx="10185494" cy="5107537"/>
          </a:xfrm>
        </p:spPr>
        <p:txBody>
          <a:bodyPr vert="horz" lIns="91440" tIns="45720" rIns="91440" bIns="45720" rtlCol="0" anchor="t">
            <a:normAutofit/>
          </a:bodyPr>
          <a:lstStyle/>
          <a:p>
            <a:pPr>
              <a:buFont typeface="Arial" pitchFamily="18" charset="2"/>
              <a:buChar char="•"/>
            </a:pPr>
            <a:r>
              <a:rPr lang="en-US" sz="1800" b="1" spc="0" dirty="0"/>
              <a:t>Complete 3 reports per semester</a:t>
            </a:r>
            <a:endParaRPr lang="en-US" sz="1800" spc="0" dirty="0"/>
          </a:p>
          <a:p>
            <a:pPr lvl="1"/>
            <a:r>
              <a:rPr lang="en-US" sz="1600" b="1" dirty="0"/>
              <a:t>Informal reports, </a:t>
            </a:r>
            <a:r>
              <a:rPr lang="en-US" sz="1600" b="1" err="1"/>
              <a:t>approx</a:t>
            </a:r>
            <a:r>
              <a:rPr lang="en-US" sz="1600" b="1" dirty="0"/>
              <a:t> 1 paragraph</a:t>
            </a:r>
            <a:endParaRPr lang="en-US" sz="1600" b="1" spc="0" dirty="0"/>
          </a:p>
          <a:p>
            <a:pPr lvl="1"/>
            <a:r>
              <a:rPr lang="en-US" sz="1600" b="1" dirty="0"/>
              <a:t>Semester goals, mid semester report, end of semester report</a:t>
            </a:r>
          </a:p>
          <a:p>
            <a:pPr>
              <a:buFont typeface="Arial" pitchFamily="18" charset="2"/>
              <a:buChar char="•"/>
            </a:pPr>
            <a:r>
              <a:rPr lang="en-US" sz="1800" b="1" spc="0" dirty="0"/>
              <a:t>Organize and plan minimum 1 recruiting event per semester</a:t>
            </a:r>
            <a:endParaRPr lang="en-US" sz="1800" spc="0" dirty="0"/>
          </a:p>
          <a:p>
            <a:pPr lvl="1"/>
            <a:r>
              <a:rPr lang="en-US" dirty="0"/>
              <a:t>Submit planned event request a minimum of 2 weeks before event date</a:t>
            </a:r>
          </a:p>
          <a:p>
            <a:pPr lvl="1"/>
            <a:r>
              <a:rPr lang="en-US" dirty="0"/>
              <a:t>Submit follow-up event report within 1 week of completion</a:t>
            </a:r>
          </a:p>
          <a:p>
            <a:pPr lvl="1"/>
            <a:r>
              <a:rPr lang="en-US" dirty="0"/>
              <a:t>Budget of $250 per semester (in two installments)</a:t>
            </a:r>
            <a:endParaRPr lang="en-US"/>
          </a:p>
          <a:p>
            <a:r>
              <a:rPr lang="en-US" b="1" dirty="0"/>
              <a:t>Connect with mentor monthly </a:t>
            </a:r>
          </a:p>
          <a:p>
            <a:r>
              <a:rPr lang="en-US" b="1" dirty="0"/>
              <a:t>Respond to </a:t>
            </a:r>
            <a:r>
              <a:rPr lang="en-US" b="1" err="1"/>
              <a:t>KyCPA</a:t>
            </a:r>
            <a:r>
              <a:rPr lang="en-US" b="1" dirty="0"/>
              <a:t> staff and mentor within a timely manner</a:t>
            </a:r>
          </a:p>
          <a:p>
            <a:r>
              <a:rPr lang="en-US" b="1" dirty="0"/>
              <a:t>Recruit successor</a:t>
            </a:r>
          </a:p>
        </p:txBody>
      </p:sp>
      <p:pic>
        <p:nvPicPr>
          <p:cNvPr id="5" name="Picture 4">
            <a:extLst>
              <a:ext uri="{FF2B5EF4-FFF2-40B4-BE49-F238E27FC236}">
                <a16:creationId xmlns:a16="http://schemas.microsoft.com/office/drawing/2014/main" id="{B88B219E-6A99-4840-BF0C-CE99C0F902CC}"/>
              </a:ext>
            </a:extLst>
          </p:cNvPr>
          <p:cNvPicPr>
            <a:picLocks noChangeAspect="1"/>
          </p:cNvPicPr>
          <p:nvPr/>
        </p:nvPicPr>
        <p:blipFill>
          <a:blip r:embed="rId3"/>
          <a:stretch>
            <a:fillRect/>
          </a:stretch>
        </p:blipFill>
        <p:spPr>
          <a:xfrm>
            <a:off x="9973729" y="5908424"/>
            <a:ext cx="1215018" cy="934629"/>
          </a:xfrm>
          <a:prstGeom prst="rect">
            <a:avLst/>
          </a:prstGeom>
        </p:spPr>
      </p:pic>
    </p:spTree>
    <p:extLst>
      <p:ext uri="{BB962C8B-B14F-4D97-AF65-F5344CB8AC3E}">
        <p14:creationId xmlns:p14="http://schemas.microsoft.com/office/powerpoint/2010/main" val="107660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6B26-141B-4C37-8194-626244F4304B}"/>
              </a:ext>
            </a:extLst>
          </p:cNvPr>
          <p:cNvSpPr>
            <a:spLocks noGrp="1"/>
          </p:cNvSpPr>
          <p:nvPr>
            <p:ph type="title"/>
          </p:nvPr>
        </p:nvSpPr>
        <p:spPr>
          <a:xfrm>
            <a:off x="772345" y="415635"/>
            <a:ext cx="9692640" cy="795395"/>
          </a:xfrm>
        </p:spPr>
        <p:txBody>
          <a:bodyPr/>
          <a:lstStyle/>
          <a:p>
            <a:r>
              <a:rPr lang="en-US" dirty="0"/>
              <a:t>Ambassador Benefits</a:t>
            </a:r>
          </a:p>
        </p:txBody>
      </p:sp>
      <p:sp>
        <p:nvSpPr>
          <p:cNvPr id="3" name="Content Placeholder 2">
            <a:extLst>
              <a:ext uri="{FF2B5EF4-FFF2-40B4-BE49-F238E27FC236}">
                <a16:creationId xmlns:a16="http://schemas.microsoft.com/office/drawing/2014/main" id="{F1CC0FAA-75D3-4A4E-B1F2-CE400D0C9B37}"/>
              </a:ext>
            </a:extLst>
          </p:cNvPr>
          <p:cNvSpPr>
            <a:spLocks noGrp="1"/>
          </p:cNvSpPr>
          <p:nvPr>
            <p:ph idx="1"/>
          </p:nvPr>
        </p:nvSpPr>
        <p:spPr>
          <a:xfrm>
            <a:off x="1320985" y="1249630"/>
            <a:ext cx="8595360" cy="5029200"/>
          </a:xfrm>
        </p:spPr>
        <p:txBody>
          <a:bodyPr vert="horz" lIns="91440" tIns="45720" rIns="91440" bIns="45720" rtlCol="0" anchor="t">
            <a:normAutofit fontScale="92500" lnSpcReduction="10000"/>
          </a:bodyPr>
          <a:lstStyle/>
          <a:p>
            <a:pPr>
              <a:lnSpc>
                <a:spcPct val="150000"/>
              </a:lnSpc>
            </a:pPr>
            <a:r>
              <a:rPr lang="en-US" dirty="0"/>
              <a:t>Mentor Opportunity</a:t>
            </a:r>
          </a:p>
          <a:p>
            <a:pPr>
              <a:lnSpc>
                <a:spcPct val="150000"/>
              </a:lnSpc>
            </a:pPr>
            <a:r>
              <a:rPr lang="en-US" dirty="0"/>
              <a:t>Letter of recommendation</a:t>
            </a:r>
          </a:p>
          <a:p>
            <a:pPr>
              <a:lnSpc>
                <a:spcPct val="150000"/>
              </a:lnSpc>
            </a:pPr>
            <a:r>
              <a:rPr lang="en-US" dirty="0"/>
              <a:t>Credit for community service hours</a:t>
            </a:r>
          </a:p>
          <a:p>
            <a:pPr>
              <a:lnSpc>
                <a:spcPct val="150000"/>
              </a:lnSpc>
            </a:pPr>
            <a:r>
              <a:rPr lang="en-US" dirty="0"/>
              <a:t>Invitation to </a:t>
            </a:r>
            <a:r>
              <a:rPr lang="en-US" err="1"/>
              <a:t>KyCPA</a:t>
            </a:r>
            <a:r>
              <a:rPr lang="en-US" dirty="0"/>
              <a:t> Spring Awards Banquet and recognition from the podium</a:t>
            </a:r>
          </a:p>
          <a:p>
            <a:pPr>
              <a:lnSpc>
                <a:spcPct val="150000"/>
              </a:lnSpc>
            </a:pPr>
            <a:r>
              <a:rPr lang="en-US" dirty="0"/>
              <a:t>Eligibility to join </a:t>
            </a:r>
            <a:r>
              <a:rPr lang="en-US" dirty="0" err="1"/>
              <a:t>KyCPA</a:t>
            </a:r>
            <a:r>
              <a:rPr lang="en-US" dirty="0"/>
              <a:t> Accounting Career Opportunities Committee; this includes an invitation to </a:t>
            </a:r>
            <a:r>
              <a:rPr lang="en-US" dirty="0" err="1"/>
              <a:t>KyCPA’s</a:t>
            </a:r>
            <a:r>
              <a:rPr lang="en-US" dirty="0"/>
              <a:t> annual Leadership Luncheon</a:t>
            </a:r>
          </a:p>
          <a:p>
            <a:pPr>
              <a:lnSpc>
                <a:spcPct val="150000"/>
              </a:lnSpc>
            </a:pPr>
            <a:r>
              <a:rPr lang="en-US" dirty="0"/>
              <a:t>Enhanced points toward your </a:t>
            </a:r>
            <a:r>
              <a:rPr lang="en-US" dirty="0" err="1"/>
              <a:t>KyCPA</a:t>
            </a:r>
            <a:r>
              <a:rPr lang="en-US" dirty="0"/>
              <a:t> scholarship application</a:t>
            </a:r>
          </a:p>
          <a:p>
            <a:r>
              <a:rPr lang="en-US" b="1" dirty="0"/>
              <a:t>$250 bonus per semester if all duties are fulfilled</a:t>
            </a:r>
          </a:p>
        </p:txBody>
      </p:sp>
      <p:pic>
        <p:nvPicPr>
          <p:cNvPr id="5" name="Picture 4">
            <a:extLst>
              <a:ext uri="{FF2B5EF4-FFF2-40B4-BE49-F238E27FC236}">
                <a16:creationId xmlns:a16="http://schemas.microsoft.com/office/drawing/2014/main" id="{D614F5AE-2E32-42EB-AE74-A08BD8C3A76E}"/>
              </a:ext>
            </a:extLst>
          </p:cNvPr>
          <p:cNvPicPr>
            <a:picLocks noChangeAspect="1"/>
          </p:cNvPicPr>
          <p:nvPr/>
        </p:nvPicPr>
        <p:blipFill>
          <a:blip r:embed="rId3"/>
          <a:stretch>
            <a:fillRect/>
          </a:stretch>
        </p:blipFill>
        <p:spPr>
          <a:xfrm>
            <a:off x="9751691" y="5730142"/>
            <a:ext cx="1426588" cy="1097375"/>
          </a:xfrm>
          <a:prstGeom prst="rect">
            <a:avLst/>
          </a:prstGeom>
        </p:spPr>
      </p:pic>
    </p:spTree>
    <p:extLst>
      <p:ext uri="{BB962C8B-B14F-4D97-AF65-F5344CB8AC3E}">
        <p14:creationId xmlns:p14="http://schemas.microsoft.com/office/powerpoint/2010/main" val="108196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B92AF-727B-44BC-85FB-FEE6FB14A577}"/>
              </a:ext>
            </a:extLst>
          </p:cNvPr>
          <p:cNvSpPr>
            <a:spLocks noGrp="1"/>
          </p:cNvSpPr>
          <p:nvPr>
            <p:ph type="title"/>
          </p:nvPr>
        </p:nvSpPr>
        <p:spPr>
          <a:xfrm>
            <a:off x="1261871" y="286325"/>
            <a:ext cx="7179999" cy="841577"/>
          </a:xfrm>
        </p:spPr>
        <p:txBody>
          <a:bodyPr>
            <a:normAutofit/>
          </a:bodyPr>
          <a:lstStyle/>
          <a:p>
            <a:r>
              <a:rPr lang="en-US" dirty="0"/>
              <a:t>Ambassador Resources</a:t>
            </a:r>
          </a:p>
        </p:txBody>
      </p:sp>
      <p:sp>
        <p:nvSpPr>
          <p:cNvPr id="3" name="Content Placeholder 2">
            <a:extLst>
              <a:ext uri="{FF2B5EF4-FFF2-40B4-BE49-F238E27FC236}">
                <a16:creationId xmlns:a16="http://schemas.microsoft.com/office/drawing/2014/main" id="{6A82B77A-B192-407A-8536-99372721AD4C}"/>
              </a:ext>
            </a:extLst>
          </p:cNvPr>
          <p:cNvSpPr>
            <a:spLocks noGrp="1"/>
          </p:cNvSpPr>
          <p:nvPr>
            <p:ph idx="1"/>
          </p:nvPr>
        </p:nvSpPr>
        <p:spPr>
          <a:xfrm>
            <a:off x="1261872" y="1311563"/>
            <a:ext cx="9533128" cy="5052291"/>
          </a:xfrm>
        </p:spPr>
        <p:txBody>
          <a:bodyPr vert="horz" lIns="91440" tIns="45720" rIns="91440" bIns="45720" numCol="2" rtlCol="0" anchor="t">
            <a:normAutofit/>
          </a:bodyPr>
          <a:lstStyle/>
          <a:p>
            <a:r>
              <a:rPr lang="en-US" dirty="0"/>
              <a:t>Standards Agreement</a:t>
            </a:r>
          </a:p>
          <a:p>
            <a:r>
              <a:rPr lang="en-US" dirty="0"/>
              <a:t>Ambassador and mentor contact sheet</a:t>
            </a:r>
          </a:p>
          <a:p>
            <a:r>
              <a:rPr lang="en-US" dirty="0"/>
              <a:t>Semester Goals</a:t>
            </a:r>
          </a:p>
          <a:p>
            <a:r>
              <a:rPr lang="en-US" dirty="0"/>
              <a:t>FAQ Sheet</a:t>
            </a:r>
          </a:p>
          <a:p>
            <a:r>
              <a:rPr lang="en-US" dirty="0"/>
              <a:t>Event sign in sheet</a:t>
            </a:r>
          </a:p>
          <a:p>
            <a:r>
              <a:rPr lang="en-US" dirty="0"/>
              <a:t>Event reporting forms</a:t>
            </a:r>
          </a:p>
          <a:p>
            <a:r>
              <a:rPr lang="en-US" dirty="0"/>
              <a:t>This </a:t>
            </a:r>
            <a:r>
              <a:rPr lang="en-US" dirty="0" err="1"/>
              <a:t>powerpoint</a:t>
            </a:r>
            <a:r>
              <a:rPr lang="en-US" dirty="0"/>
              <a:t> and a recording of our zoom</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hlinkClick r:id="rId3"/>
              </a:rPr>
              <a:t>https://www.kycpa.org/futurecpas/StudentAmbassadorResources</a:t>
            </a:r>
            <a:endParaRPr lang="en-US" dirty="0"/>
          </a:p>
          <a:p>
            <a:pPr lvl="1"/>
            <a:endParaRPr lang="en-US" dirty="0"/>
          </a:p>
          <a:p>
            <a:pPr marL="274320" lvl="1" indent="0">
              <a:buNone/>
            </a:pPr>
            <a:r>
              <a:rPr lang="en-US" dirty="0"/>
              <a:t>All on our website on our student ambassador page for your reference!</a:t>
            </a:r>
          </a:p>
        </p:txBody>
      </p:sp>
      <p:pic>
        <p:nvPicPr>
          <p:cNvPr id="5" name="Picture 4">
            <a:extLst>
              <a:ext uri="{FF2B5EF4-FFF2-40B4-BE49-F238E27FC236}">
                <a16:creationId xmlns:a16="http://schemas.microsoft.com/office/drawing/2014/main" id="{F18DA986-6439-4DEC-93BC-1CB65CD1A48A}"/>
              </a:ext>
            </a:extLst>
          </p:cNvPr>
          <p:cNvPicPr>
            <a:picLocks noChangeAspect="1"/>
          </p:cNvPicPr>
          <p:nvPr/>
        </p:nvPicPr>
        <p:blipFill>
          <a:blip r:embed="rId4"/>
          <a:stretch>
            <a:fillRect/>
          </a:stretch>
        </p:blipFill>
        <p:spPr>
          <a:xfrm>
            <a:off x="9816160" y="5707516"/>
            <a:ext cx="1426588" cy="1097375"/>
          </a:xfrm>
          <a:prstGeom prst="rect">
            <a:avLst/>
          </a:prstGeom>
        </p:spPr>
      </p:pic>
    </p:spTree>
    <p:extLst>
      <p:ext uri="{BB962C8B-B14F-4D97-AF65-F5344CB8AC3E}">
        <p14:creationId xmlns:p14="http://schemas.microsoft.com/office/powerpoint/2010/main" val="1575143602"/>
      </p:ext>
    </p:extLst>
  </p:cSld>
  <p:clrMapOvr>
    <a:masterClrMapping/>
  </p:clrMapOvr>
</p:sld>
</file>

<file path=ppt/theme/theme1.xml><?xml version="1.0" encoding="utf-8"?>
<a:theme xmlns:a="http://schemas.openxmlformats.org/drawingml/2006/main" name="View">
  <a:themeElements>
    <a:clrScheme name="Custom 1">
      <a:dk1>
        <a:sysClr val="windowText" lastClr="000000"/>
      </a:dk1>
      <a:lt1>
        <a:sysClr val="window" lastClr="FFFFFF"/>
      </a:lt1>
      <a:dk2>
        <a:srgbClr val="696464"/>
      </a:dk2>
      <a:lt2>
        <a:srgbClr val="E9E5DC"/>
      </a:lt2>
      <a:accent1>
        <a:srgbClr val="EC8412"/>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C1B55BC1E71A438FF46249CD5028AA" ma:contentTypeVersion="14" ma:contentTypeDescription="Create a new document." ma:contentTypeScope="" ma:versionID="d622ed012e8322741832f3637a93513f">
  <xsd:schema xmlns:xsd="http://www.w3.org/2001/XMLSchema" xmlns:xs="http://www.w3.org/2001/XMLSchema" xmlns:p="http://schemas.microsoft.com/office/2006/metadata/properties" xmlns:ns2="e5994df7-38d0-45a4-ac34-be737dd31785" xmlns:ns3="f526dbaa-18b7-471d-a5d4-b6442a20bb6d" targetNamespace="http://schemas.microsoft.com/office/2006/metadata/properties" ma:root="true" ma:fieldsID="3442481c4d185116c436f2c1c8ea3a23" ns2:_="" ns3:_="">
    <xsd:import namespace="e5994df7-38d0-45a4-ac34-be737dd31785"/>
    <xsd:import namespace="f526dbaa-18b7-471d-a5d4-b6442a20bb6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94df7-38d0-45a4-ac34-be737dd317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838cebd-a8b7-46d7-b87b-0cb84d34fc4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26dbaa-18b7-471d-a5d4-b6442a20bb6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fcb5c97-039a-4533-a7c5-46a91f2a4a47}" ma:internalName="TaxCatchAll" ma:showField="CatchAllData" ma:web="f526dbaa-18b7-471d-a5d4-b6442a20bb6d">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5994df7-38d0-45a4-ac34-be737dd31785">
      <Terms xmlns="http://schemas.microsoft.com/office/infopath/2007/PartnerControls"/>
    </lcf76f155ced4ddcb4097134ff3c332f>
    <TaxCatchAll xmlns="f526dbaa-18b7-471d-a5d4-b6442a20bb6d" xsi:nil="true"/>
  </documentManagement>
</p:properties>
</file>

<file path=customXml/itemProps1.xml><?xml version="1.0" encoding="utf-8"?>
<ds:datastoreItem xmlns:ds="http://schemas.openxmlformats.org/officeDocument/2006/customXml" ds:itemID="{0D2D1755-5D23-4C1E-9D45-FF4EBBA28F76}">
  <ds:schemaRefs>
    <ds:schemaRef ds:uri="http://schemas.microsoft.com/sharepoint/v3/contenttype/forms"/>
  </ds:schemaRefs>
</ds:datastoreItem>
</file>

<file path=customXml/itemProps2.xml><?xml version="1.0" encoding="utf-8"?>
<ds:datastoreItem xmlns:ds="http://schemas.openxmlformats.org/officeDocument/2006/customXml" ds:itemID="{890C063B-C610-4C5A-9407-D16CC5C2C7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994df7-38d0-45a4-ac34-be737dd31785"/>
    <ds:schemaRef ds:uri="f526dbaa-18b7-471d-a5d4-b6442a20bb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BED539-EE2D-4813-B591-441B29B643B5}">
  <ds:schemaRefs>
    <ds:schemaRef ds:uri="http://schemas.microsoft.com/office/2006/metadata/properties"/>
    <ds:schemaRef ds:uri="http://schemas.microsoft.com/office/infopath/2007/PartnerControls"/>
    <ds:schemaRef ds:uri="e5994df7-38d0-45a4-ac34-be737dd31785"/>
    <ds:schemaRef ds:uri="f526dbaa-18b7-471d-a5d4-b6442a20bb6d"/>
  </ds:schemaRefs>
</ds:datastoreItem>
</file>

<file path=docProps/app.xml><?xml version="1.0" encoding="utf-8"?>
<Properties xmlns="http://schemas.openxmlformats.org/officeDocument/2006/extended-properties" xmlns:vt="http://schemas.openxmlformats.org/officeDocument/2006/docPropsVTypes">
  <Template>TM03457515[[fn=View]]</Template>
  <TotalTime>2571</TotalTime>
  <Words>1973</Words>
  <Application>Microsoft Office PowerPoint</Application>
  <PresentationFormat>Widescreen</PresentationFormat>
  <Paragraphs>203</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View</vt:lpstr>
      <vt:lpstr>KyCPA Student Membership</vt:lpstr>
      <vt:lpstr>A few key things to know</vt:lpstr>
      <vt:lpstr>As a student ambassador you will…</vt:lpstr>
      <vt:lpstr>About the KyCPA</vt:lpstr>
      <vt:lpstr>KyCPA Student Benefits</vt:lpstr>
      <vt:lpstr>Upcoming KyCPA Student Events</vt:lpstr>
      <vt:lpstr>Responsibilities Dedicate approx. 15 hours per semester per year fulfilling Ambassador responsibilities consisting of:</vt:lpstr>
      <vt:lpstr>Ambassador Benefits</vt:lpstr>
      <vt:lpstr>Ambassador Resources</vt:lpstr>
      <vt:lpstr>School specific pages on our site</vt:lpstr>
      <vt:lpstr> Key Dates</vt:lpstr>
      <vt:lpstr>Now you are ready!</vt:lpstr>
      <vt:lpstr>Meet your mentor!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Bourque</dc:creator>
  <cp:lastModifiedBy>Zoe Sapin</cp:lastModifiedBy>
  <cp:revision>325</cp:revision>
  <cp:lastPrinted>2019-08-20T17:31:09Z</cp:lastPrinted>
  <dcterms:created xsi:type="dcterms:W3CDTF">2018-07-09T16:28:31Z</dcterms:created>
  <dcterms:modified xsi:type="dcterms:W3CDTF">2023-09-14T16:46:27Z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0x01010048C1B55BC1E71A438FF46249CD5028AA</vt:lpwstr>
  </property>
  <property fmtid="{D5CDD505-2E9C-101B-9397-08002B2CF9AE}" pid="3" name="Order">
    <vt:r8>13771900</vt:r8>
  </property>
  <property fmtid="{D5CDD505-2E9C-101B-9397-08002B2CF9AE}" pid="4" name="MediaServiceImageTags">
    <vt:lpwstr/>
  </property>
</Properties>
</file>