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284" r:id="rId6"/>
    <p:sldId id="356" r:id="rId7"/>
    <p:sldId id="384" r:id="rId8"/>
    <p:sldId id="385" r:id="rId9"/>
    <p:sldId id="360" r:id="rId10"/>
    <p:sldId id="359" r:id="rId11"/>
    <p:sldId id="386" r:id="rId12"/>
    <p:sldId id="358" r:id="rId13"/>
    <p:sldId id="362" r:id="rId14"/>
    <p:sldId id="352" r:id="rId15"/>
    <p:sldId id="293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4A6B1-4529-C8C5-1933-99DEDCE62BA5}" v="89" dt="2024-09-24T15:08:48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Sapin" userId="S::zsapin@kycpa.org::7c6409df-893f-483e-858d-5ed9b1a4c07a" providerId="AD" clId="Web-{D564A6B1-4529-C8C5-1933-99DEDCE62BA5}"/>
    <pc:docChg chg="addSld delSld modSld">
      <pc:chgData name="Zoe Sapin" userId="S::zsapin@kycpa.org::7c6409df-893f-483e-858d-5ed9b1a4c07a" providerId="AD" clId="Web-{D564A6B1-4529-C8C5-1933-99DEDCE62BA5}" dt="2024-09-24T15:08:48.334" v="51" actId="1076"/>
      <pc:docMkLst>
        <pc:docMk/>
      </pc:docMkLst>
      <pc:sldChg chg="modSp">
        <pc:chgData name="Zoe Sapin" userId="S::zsapin@kycpa.org::7c6409df-893f-483e-858d-5ed9b1a4c07a" providerId="AD" clId="Web-{D564A6B1-4529-C8C5-1933-99DEDCE62BA5}" dt="2024-09-24T14:41:55.763" v="0" actId="20577"/>
        <pc:sldMkLst>
          <pc:docMk/>
          <pc:sldMk cId="3045389629" sldId="356"/>
        </pc:sldMkLst>
        <pc:spChg chg="mod">
          <ac:chgData name="Zoe Sapin" userId="S::zsapin@kycpa.org::7c6409df-893f-483e-858d-5ed9b1a4c07a" providerId="AD" clId="Web-{D564A6B1-4529-C8C5-1933-99DEDCE62BA5}" dt="2024-09-24T14:41:55.763" v="0" actId="20577"/>
          <ac:spMkLst>
            <pc:docMk/>
            <pc:sldMk cId="3045389629" sldId="356"/>
            <ac:spMk id="14" creationId="{83542218-DD97-16E4-103D-114820467A66}"/>
          </ac:spMkLst>
        </pc:spChg>
      </pc:sldChg>
      <pc:sldChg chg="del">
        <pc:chgData name="Zoe Sapin" userId="S::zsapin@kycpa.org::7c6409df-893f-483e-858d-5ed9b1a4c07a" providerId="AD" clId="Web-{D564A6B1-4529-C8C5-1933-99DEDCE62BA5}" dt="2024-09-24T14:54:46.836" v="2"/>
        <pc:sldMkLst>
          <pc:docMk/>
          <pc:sldMk cId="2480470276" sldId="357"/>
        </pc:sldMkLst>
      </pc:sldChg>
      <pc:sldChg chg="modSp">
        <pc:chgData name="Zoe Sapin" userId="S::zsapin@kycpa.org::7c6409df-893f-483e-858d-5ed9b1a4c07a" providerId="AD" clId="Web-{D564A6B1-4529-C8C5-1933-99DEDCE62BA5}" dt="2024-09-24T14:57:31.936" v="42" actId="20577"/>
        <pc:sldMkLst>
          <pc:docMk/>
          <pc:sldMk cId="3490926385" sldId="358"/>
        </pc:sldMkLst>
        <pc:spChg chg="mod">
          <ac:chgData name="Zoe Sapin" userId="S::zsapin@kycpa.org::7c6409df-893f-483e-858d-5ed9b1a4c07a" providerId="AD" clId="Web-{D564A6B1-4529-C8C5-1933-99DEDCE62BA5}" dt="2024-09-24T14:57:31.936" v="42" actId="20577"/>
          <ac:spMkLst>
            <pc:docMk/>
            <pc:sldMk cId="3490926385" sldId="358"/>
            <ac:spMk id="6" creationId="{3C89C235-8065-17C2-EF61-C1A7C5A44560}"/>
          </ac:spMkLst>
        </pc:spChg>
      </pc:sldChg>
      <pc:sldChg chg="modSp">
        <pc:chgData name="Zoe Sapin" userId="S::zsapin@kycpa.org::7c6409df-893f-483e-858d-5ed9b1a4c07a" providerId="AD" clId="Web-{D564A6B1-4529-C8C5-1933-99DEDCE62BA5}" dt="2024-09-24T14:55:52.995" v="12" actId="20577"/>
        <pc:sldMkLst>
          <pc:docMk/>
          <pc:sldMk cId="3346813417" sldId="359"/>
        </pc:sldMkLst>
        <pc:spChg chg="mod">
          <ac:chgData name="Zoe Sapin" userId="S::zsapin@kycpa.org::7c6409df-893f-483e-858d-5ed9b1a4c07a" providerId="AD" clId="Web-{D564A6B1-4529-C8C5-1933-99DEDCE62BA5}" dt="2024-09-24T14:55:52.995" v="12" actId="20577"/>
          <ac:spMkLst>
            <pc:docMk/>
            <pc:sldMk cId="3346813417" sldId="359"/>
            <ac:spMk id="3" creationId="{A10AA040-1378-7505-57BC-A18187C69559}"/>
          </ac:spMkLst>
        </pc:spChg>
      </pc:sldChg>
      <pc:sldChg chg="modSp">
        <pc:chgData name="Zoe Sapin" userId="S::zsapin@kycpa.org::7c6409df-893f-483e-858d-5ed9b1a4c07a" providerId="AD" clId="Web-{D564A6B1-4529-C8C5-1933-99DEDCE62BA5}" dt="2024-09-24T14:55:47.823" v="10" actId="20577"/>
        <pc:sldMkLst>
          <pc:docMk/>
          <pc:sldMk cId="328664453" sldId="360"/>
        </pc:sldMkLst>
        <pc:spChg chg="mod">
          <ac:chgData name="Zoe Sapin" userId="S::zsapin@kycpa.org::7c6409df-893f-483e-858d-5ed9b1a4c07a" providerId="AD" clId="Web-{D564A6B1-4529-C8C5-1933-99DEDCE62BA5}" dt="2024-09-24T14:55:47.823" v="10" actId="20577"/>
          <ac:spMkLst>
            <pc:docMk/>
            <pc:sldMk cId="328664453" sldId="360"/>
            <ac:spMk id="6" creationId="{C9A2AF89-EB31-F263-9939-602B7F7FE2C1}"/>
          </ac:spMkLst>
        </pc:spChg>
      </pc:sldChg>
      <pc:sldChg chg="addSp delSp modSp">
        <pc:chgData name="Zoe Sapin" userId="S::zsapin@kycpa.org::7c6409df-893f-483e-858d-5ed9b1a4c07a" providerId="AD" clId="Web-{D564A6B1-4529-C8C5-1933-99DEDCE62BA5}" dt="2024-09-24T15:08:48.334" v="51" actId="1076"/>
        <pc:sldMkLst>
          <pc:docMk/>
          <pc:sldMk cId="3171737689" sldId="362"/>
        </pc:sldMkLst>
        <pc:spChg chg="add del mod">
          <ac:chgData name="Zoe Sapin" userId="S::zsapin@kycpa.org::7c6409df-893f-483e-858d-5ed9b1a4c07a" providerId="AD" clId="Web-{D564A6B1-4529-C8C5-1933-99DEDCE62BA5}" dt="2024-09-24T15:08:27.817" v="46"/>
          <ac:spMkLst>
            <pc:docMk/>
            <pc:sldMk cId="3171737689" sldId="362"/>
            <ac:spMk id="14" creationId="{8981C9B7-AA9A-1350-ACBF-E79806934EC3}"/>
          </ac:spMkLst>
        </pc:spChg>
        <pc:picChg chg="add mod">
          <ac:chgData name="Zoe Sapin" userId="S::zsapin@kycpa.org::7c6409df-893f-483e-858d-5ed9b1a4c07a" providerId="AD" clId="Web-{D564A6B1-4529-C8C5-1933-99DEDCE62BA5}" dt="2024-09-24T15:08:48.334" v="51" actId="1076"/>
          <ac:picMkLst>
            <pc:docMk/>
            <pc:sldMk cId="3171737689" sldId="362"/>
            <ac:picMk id="3" creationId="{918657B7-212E-C017-16E7-2A764DDDC3E1}"/>
          </ac:picMkLst>
        </pc:picChg>
      </pc:sldChg>
      <pc:sldChg chg="del">
        <pc:chgData name="Zoe Sapin" userId="S::zsapin@kycpa.org::7c6409df-893f-483e-858d-5ed9b1a4c07a" providerId="AD" clId="Web-{D564A6B1-4529-C8C5-1933-99DEDCE62BA5}" dt="2024-09-24T14:56:25.558" v="15"/>
        <pc:sldMkLst>
          <pc:docMk/>
          <pc:sldMk cId="872276015" sldId="364"/>
        </pc:sldMkLst>
      </pc:sldChg>
      <pc:sldChg chg="del">
        <pc:chgData name="Zoe Sapin" userId="S::zsapin@kycpa.org::7c6409df-893f-483e-858d-5ed9b1a4c07a" providerId="AD" clId="Web-{D564A6B1-4529-C8C5-1933-99DEDCE62BA5}" dt="2024-09-24T14:56:22.980" v="14"/>
        <pc:sldMkLst>
          <pc:docMk/>
          <pc:sldMk cId="2120692436" sldId="365"/>
        </pc:sldMkLst>
      </pc:sldChg>
      <pc:sldChg chg="del">
        <pc:chgData name="Zoe Sapin" userId="S::zsapin@kycpa.org::7c6409df-893f-483e-858d-5ed9b1a4c07a" providerId="AD" clId="Web-{D564A6B1-4529-C8C5-1933-99DEDCE62BA5}" dt="2024-09-24T14:55:19.759" v="4"/>
        <pc:sldMkLst>
          <pc:docMk/>
          <pc:sldMk cId="2399427253" sldId="383"/>
        </pc:sldMkLst>
      </pc:sldChg>
      <pc:sldChg chg="add">
        <pc:chgData name="Zoe Sapin" userId="S::zsapin@kycpa.org::7c6409df-893f-483e-858d-5ed9b1a4c07a" providerId="AD" clId="Web-{D564A6B1-4529-C8C5-1933-99DEDCE62BA5}" dt="2024-09-24T14:54:41.383" v="1"/>
        <pc:sldMkLst>
          <pc:docMk/>
          <pc:sldMk cId="3853307133" sldId="384"/>
        </pc:sldMkLst>
      </pc:sldChg>
      <pc:sldChg chg="add">
        <pc:chgData name="Zoe Sapin" userId="S::zsapin@kycpa.org::7c6409df-893f-483e-858d-5ed9b1a4c07a" providerId="AD" clId="Web-{D564A6B1-4529-C8C5-1933-99DEDCE62BA5}" dt="2024-09-24T14:55:12.572" v="3"/>
        <pc:sldMkLst>
          <pc:docMk/>
          <pc:sldMk cId="1846598695" sldId="385"/>
        </pc:sldMkLst>
      </pc:sldChg>
      <pc:sldChg chg="modSp add">
        <pc:chgData name="Zoe Sapin" userId="S::zsapin@kycpa.org::7c6409df-893f-483e-858d-5ed9b1a4c07a" providerId="AD" clId="Web-{D564A6B1-4529-C8C5-1933-99DEDCE62BA5}" dt="2024-09-24T14:56:42.934" v="25" actId="20577"/>
        <pc:sldMkLst>
          <pc:docMk/>
          <pc:sldMk cId="2888564431" sldId="386"/>
        </pc:sldMkLst>
        <pc:spChg chg="mod">
          <ac:chgData name="Zoe Sapin" userId="S::zsapin@kycpa.org::7c6409df-893f-483e-858d-5ed9b1a4c07a" providerId="AD" clId="Web-{D564A6B1-4529-C8C5-1933-99DEDCE62BA5}" dt="2024-09-24T14:56:42.934" v="25" actId="20577"/>
          <ac:spMkLst>
            <pc:docMk/>
            <pc:sldMk cId="2888564431" sldId="386"/>
            <ac:spMk id="6" creationId="{A4620F64-C0E9-26B3-3AB9-28DC5D412F9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81645-3EB9-40AC-9328-2E2E62821E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5643F5-6E93-4EA8-86E2-B999393FCC38}">
      <dgm:prSet custT="1"/>
      <dgm:spPr/>
      <dgm:t>
        <a:bodyPr/>
        <a:lstStyle/>
        <a:p>
          <a:r>
            <a:rPr lang="en-US" sz="2800" dirty="0">
              <a:latin typeface="Trueno" pitchFamily="2" charset="77"/>
            </a:rPr>
            <a:t>Network at local and statewide levels</a:t>
          </a:r>
        </a:p>
      </dgm:t>
    </dgm:pt>
    <dgm:pt modelId="{9E64AE84-9DE5-4C66-A8FF-265A0B75AFFF}" type="parTrans" cxnId="{5D3A66B5-44F5-4E70-A6DC-455BE1D1EC71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A2BEA6BB-45C6-417A-B2F3-541075A20BC0}" type="sibTrans" cxnId="{5D3A66B5-44F5-4E70-A6DC-455BE1D1EC71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66332D3A-31F3-4F61-9C21-A2C8DB6ED3FC}">
      <dgm:prSet custT="1"/>
      <dgm:spPr/>
      <dgm:t>
        <a:bodyPr/>
        <a:lstStyle/>
        <a:p>
          <a:r>
            <a:rPr lang="en-US" sz="2800" dirty="0">
              <a:latin typeface="Trueno" pitchFamily="2" charset="77"/>
            </a:rPr>
            <a:t>Access member-only resources and scholarships</a:t>
          </a:r>
        </a:p>
      </dgm:t>
    </dgm:pt>
    <dgm:pt modelId="{02DC613E-B089-4E0C-B57A-D9E381DB2DE8}" type="parTrans" cxnId="{35FC806B-4E05-4876-AC8C-BC67C2420AF0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F32C1EF6-1262-4CD9-8B45-525AF770B1B6}" type="sibTrans" cxnId="{35FC806B-4E05-4876-AC8C-BC67C2420AF0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2E085700-EF1A-4F9B-AB85-C72902A45FA8}">
      <dgm:prSet custT="1"/>
      <dgm:spPr/>
      <dgm:t>
        <a:bodyPr/>
        <a:lstStyle/>
        <a:p>
          <a:r>
            <a:rPr lang="en-US" sz="2800">
              <a:latin typeface="Trueno" pitchFamily="2" charset="77"/>
            </a:rPr>
            <a:t>Stay connected wherever your education takes you</a:t>
          </a:r>
        </a:p>
      </dgm:t>
    </dgm:pt>
    <dgm:pt modelId="{52237739-D9E4-426A-A6C1-23647CE507C6}" type="parTrans" cxnId="{3C786707-3BFF-41DA-A2CB-D670B7D705D6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52B87BC9-E982-4EF9-A889-4D75B89B510E}" type="sibTrans" cxnId="{3C786707-3BFF-41DA-A2CB-D670B7D705D6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2FD3C6D5-6FE2-4A37-A97E-3FA7E9B95926}" type="pres">
      <dgm:prSet presAssocID="{FA781645-3EB9-40AC-9328-2E2E62821E55}" presName="root" presStyleCnt="0">
        <dgm:presLayoutVars>
          <dgm:dir/>
          <dgm:resizeHandles val="exact"/>
        </dgm:presLayoutVars>
      </dgm:prSet>
      <dgm:spPr/>
    </dgm:pt>
    <dgm:pt modelId="{19046958-221D-40B0-95E4-924ADC553DD8}" type="pres">
      <dgm:prSet presAssocID="{2B5643F5-6E93-4EA8-86E2-B999393FCC38}" presName="compNode" presStyleCnt="0"/>
      <dgm:spPr/>
    </dgm:pt>
    <dgm:pt modelId="{DE42A55D-989E-4F3D-8C02-0D73D89884E6}" type="pres">
      <dgm:prSet presAssocID="{2B5643F5-6E93-4EA8-86E2-B999393FCC38}" presName="bgRect" presStyleLbl="bgShp" presStyleIdx="0" presStyleCnt="3"/>
      <dgm:spPr/>
    </dgm:pt>
    <dgm:pt modelId="{B36B1920-5A1D-44EE-BB53-B01DBD862132}" type="pres">
      <dgm:prSet presAssocID="{2B5643F5-6E93-4EA8-86E2-B999393FCC38}" presName="iconRect" presStyleLbl="node1" presStyleIdx="0" presStyleCnt="3" custScaleX="154623" custScaleY="14230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88F7A2DB-8D1C-4FEF-834A-511640DF5147}" type="pres">
      <dgm:prSet presAssocID="{2B5643F5-6E93-4EA8-86E2-B999393FCC38}" presName="spaceRect" presStyleCnt="0"/>
      <dgm:spPr/>
    </dgm:pt>
    <dgm:pt modelId="{B0E583C0-EA94-4F30-9D4E-161069757872}" type="pres">
      <dgm:prSet presAssocID="{2B5643F5-6E93-4EA8-86E2-B999393FCC38}" presName="parTx" presStyleLbl="revTx" presStyleIdx="0" presStyleCnt="3">
        <dgm:presLayoutVars>
          <dgm:chMax val="0"/>
          <dgm:chPref val="0"/>
        </dgm:presLayoutVars>
      </dgm:prSet>
      <dgm:spPr/>
    </dgm:pt>
    <dgm:pt modelId="{0A1B8224-28FE-4008-ADDA-01566D30F971}" type="pres">
      <dgm:prSet presAssocID="{A2BEA6BB-45C6-417A-B2F3-541075A20BC0}" presName="sibTrans" presStyleCnt="0"/>
      <dgm:spPr/>
    </dgm:pt>
    <dgm:pt modelId="{690880B3-91BD-454B-9139-BDDC5DB2D0B8}" type="pres">
      <dgm:prSet presAssocID="{66332D3A-31F3-4F61-9C21-A2C8DB6ED3FC}" presName="compNode" presStyleCnt="0"/>
      <dgm:spPr/>
    </dgm:pt>
    <dgm:pt modelId="{1643B936-2C12-45B5-B106-B1DB901F6467}" type="pres">
      <dgm:prSet presAssocID="{66332D3A-31F3-4F61-9C21-A2C8DB6ED3FC}" presName="bgRect" presStyleLbl="bgShp" presStyleIdx="1" presStyleCnt="3"/>
      <dgm:spPr/>
    </dgm:pt>
    <dgm:pt modelId="{C57B5925-A1BB-4BA1-B82D-4F89A6AD5CD7}" type="pres">
      <dgm:prSet presAssocID="{66332D3A-31F3-4F61-9C21-A2C8DB6ED3FC}" presName="iconRect" presStyleLbl="node1" presStyleIdx="1" presStyleCnt="3" custScaleX="154623" custScaleY="14230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4D74818A-4AAD-4A23-A650-22E72431AA72}" type="pres">
      <dgm:prSet presAssocID="{66332D3A-31F3-4F61-9C21-A2C8DB6ED3FC}" presName="spaceRect" presStyleCnt="0"/>
      <dgm:spPr/>
    </dgm:pt>
    <dgm:pt modelId="{2200ED50-4CC6-4587-8215-C54562670671}" type="pres">
      <dgm:prSet presAssocID="{66332D3A-31F3-4F61-9C21-A2C8DB6ED3FC}" presName="parTx" presStyleLbl="revTx" presStyleIdx="1" presStyleCnt="3">
        <dgm:presLayoutVars>
          <dgm:chMax val="0"/>
          <dgm:chPref val="0"/>
        </dgm:presLayoutVars>
      </dgm:prSet>
      <dgm:spPr/>
    </dgm:pt>
    <dgm:pt modelId="{5A5A0913-537F-4805-9E4B-A0643D470C29}" type="pres">
      <dgm:prSet presAssocID="{F32C1EF6-1262-4CD9-8B45-525AF770B1B6}" presName="sibTrans" presStyleCnt="0"/>
      <dgm:spPr/>
    </dgm:pt>
    <dgm:pt modelId="{704FD1CC-5A5F-45DD-95F2-C90C93B016DD}" type="pres">
      <dgm:prSet presAssocID="{2E085700-EF1A-4F9B-AB85-C72902A45FA8}" presName="compNode" presStyleCnt="0"/>
      <dgm:spPr/>
    </dgm:pt>
    <dgm:pt modelId="{D95BBA09-7E79-4E78-BB91-DA69D1AC5036}" type="pres">
      <dgm:prSet presAssocID="{2E085700-EF1A-4F9B-AB85-C72902A45FA8}" presName="bgRect" presStyleLbl="bgShp" presStyleIdx="2" presStyleCnt="3"/>
      <dgm:spPr/>
    </dgm:pt>
    <dgm:pt modelId="{0D6440C9-C5FA-4E11-871A-53ED603AFC7A}" type="pres">
      <dgm:prSet presAssocID="{2E085700-EF1A-4F9B-AB85-C72902A45FA8}" presName="iconRect" presStyleLbl="node1" presStyleIdx="2" presStyleCnt="3" custScaleX="154623" custScaleY="14230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DDF16DA6-1220-4835-952D-77EE5A300052}" type="pres">
      <dgm:prSet presAssocID="{2E085700-EF1A-4F9B-AB85-C72902A45FA8}" presName="spaceRect" presStyleCnt="0"/>
      <dgm:spPr/>
    </dgm:pt>
    <dgm:pt modelId="{3803EB95-2D3F-4298-B70F-8363458BCE22}" type="pres">
      <dgm:prSet presAssocID="{2E085700-EF1A-4F9B-AB85-C72902A45F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786707-3BFF-41DA-A2CB-D670B7D705D6}" srcId="{FA781645-3EB9-40AC-9328-2E2E62821E55}" destId="{2E085700-EF1A-4F9B-AB85-C72902A45FA8}" srcOrd="2" destOrd="0" parTransId="{52237739-D9E4-426A-A6C1-23647CE507C6}" sibTransId="{52B87BC9-E982-4EF9-A889-4D75B89B510E}"/>
    <dgm:cxn modelId="{3C71C019-F5CE-46F9-9648-41BEF1351DF4}" type="presOf" srcId="{2E085700-EF1A-4F9B-AB85-C72902A45FA8}" destId="{3803EB95-2D3F-4298-B70F-8363458BCE22}" srcOrd="0" destOrd="0" presId="urn:microsoft.com/office/officeart/2018/2/layout/IconVerticalSolidList"/>
    <dgm:cxn modelId="{35FC806B-4E05-4876-AC8C-BC67C2420AF0}" srcId="{FA781645-3EB9-40AC-9328-2E2E62821E55}" destId="{66332D3A-31F3-4F61-9C21-A2C8DB6ED3FC}" srcOrd="1" destOrd="0" parTransId="{02DC613E-B089-4E0C-B57A-D9E381DB2DE8}" sibTransId="{F32C1EF6-1262-4CD9-8B45-525AF770B1B6}"/>
    <dgm:cxn modelId="{0AA9FA83-1DDA-4EFF-AF92-54210158D662}" type="presOf" srcId="{66332D3A-31F3-4F61-9C21-A2C8DB6ED3FC}" destId="{2200ED50-4CC6-4587-8215-C54562670671}" srcOrd="0" destOrd="0" presId="urn:microsoft.com/office/officeart/2018/2/layout/IconVerticalSolidList"/>
    <dgm:cxn modelId="{3B85C987-2532-4D0D-95E7-FEEA5F0052AA}" type="presOf" srcId="{FA781645-3EB9-40AC-9328-2E2E62821E55}" destId="{2FD3C6D5-6FE2-4A37-A97E-3FA7E9B95926}" srcOrd="0" destOrd="0" presId="urn:microsoft.com/office/officeart/2018/2/layout/IconVerticalSolidList"/>
    <dgm:cxn modelId="{5D3A66B5-44F5-4E70-A6DC-455BE1D1EC71}" srcId="{FA781645-3EB9-40AC-9328-2E2E62821E55}" destId="{2B5643F5-6E93-4EA8-86E2-B999393FCC38}" srcOrd="0" destOrd="0" parTransId="{9E64AE84-9DE5-4C66-A8FF-265A0B75AFFF}" sibTransId="{A2BEA6BB-45C6-417A-B2F3-541075A20BC0}"/>
    <dgm:cxn modelId="{67579EED-2856-4780-B956-912290C658F2}" type="presOf" srcId="{2B5643F5-6E93-4EA8-86E2-B999393FCC38}" destId="{B0E583C0-EA94-4F30-9D4E-161069757872}" srcOrd="0" destOrd="0" presId="urn:microsoft.com/office/officeart/2018/2/layout/IconVerticalSolidList"/>
    <dgm:cxn modelId="{B5F45917-4E59-4869-81A3-A13790C9FEA7}" type="presParOf" srcId="{2FD3C6D5-6FE2-4A37-A97E-3FA7E9B95926}" destId="{19046958-221D-40B0-95E4-924ADC553DD8}" srcOrd="0" destOrd="0" presId="urn:microsoft.com/office/officeart/2018/2/layout/IconVerticalSolidList"/>
    <dgm:cxn modelId="{BE07D969-E834-4F61-A934-A33A4E8404A0}" type="presParOf" srcId="{19046958-221D-40B0-95E4-924ADC553DD8}" destId="{DE42A55D-989E-4F3D-8C02-0D73D89884E6}" srcOrd="0" destOrd="0" presId="urn:microsoft.com/office/officeart/2018/2/layout/IconVerticalSolidList"/>
    <dgm:cxn modelId="{D5768D05-494D-41DC-AF27-8530E60B38D3}" type="presParOf" srcId="{19046958-221D-40B0-95E4-924ADC553DD8}" destId="{B36B1920-5A1D-44EE-BB53-B01DBD862132}" srcOrd="1" destOrd="0" presId="urn:microsoft.com/office/officeart/2018/2/layout/IconVerticalSolidList"/>
    <dgm:cxn modelId="{F6994BE5-19BA-48FF-BAAA-16EE2AB9CA5E}" type="presParOf" srcId="{19046958-221D-40B0-95E4-924ADC553DD8}" destId="{88F7A2DB-8D1C-4FEF-834A-511640DF5147}" srcOrd="2" destOrd="0" presId="urn:microsoft.com/office/officeart/2018/2/layout/IconVerticalSolidList"/>
    <dgm:cxn modelId="{4206AC31-A4D3-49AA-83F8-9C553D52B664}" type="presParOf" srcId="{19046958-221D-40B0-95E4-924ADC553DD8}" destId="{B0E583C0-EA94-4F30-9D4E-161069757872}" srcOrd="3" destOrd="0" presId="urn:microsoft.com/office/officeart/2018/2/layout/IconVerticalSolidList"/>
    <dgm:cxn modelId="{816D3931-9012-4AF3-AD3F-072E83F09C78}" type="presParOf" srcId="{2FD3C6D5-6FE2-4A37-A97E-3FA7E9B95926}" destId="{0A1B8224-28FE-4008-ADDA-01566D30F971}" srcOrd="1" destOrd="0" presId="urn:microsoft.com/office/officeart/2018/2/layout/IconVerticalSolidList"/>
    <dgm:cxn modelId="{479E2504-F72C-47A7-95D4-DDCA6ED4A0E7}" type="presParOf" srcId="{2FD3C6D5-6FE2-4A37-A97E-3FA7E9B95926}" destId="{690880B3-91BD-454B-9139-BDDC5DB2D0B8}" srcOrd="2" destOrd="0" presId="urn:microsoft.com/office/officeart/2018/2/layout/IconVerticalSolidList"/>
    <dgm:cxn modelId="{96FD1BAC-44A2-4705-9D3B-5465022BFD25}" type="presParOf" srcId="{690880B3-91BD-454B-9139-BDDC5DB2D0B8}" destId="{1643B936-2C12-45B5-B106-B1DB901F6467}" srcOrd="0" destOrd="0" presId="urn:microsoft.com/office/officeart/2018/2/layout/IconVerticalSolidList"/>
    <dgm:cxn modelId="{ACDC93A9-3B96-4990-907D-7762E2EE8E7F}" type="presParOf" srcId="{690880B3-91BD-454B-9139-BDDC5DB2D0B8}" destId="{C57B5925-A1BB-4BA1-B82D-4F89A6AD5CD7}" srcOrd="1" destOrd="0" presId="urn:microsoft.com/office/officeart/2018/2/layout/IconVerticalSolidList"/>
    <dgm:cxn modelId="{4EA65B13-ABA9-489A-B7E6-DDA28428C2E6}" type="presParOf" srcId="{690880B3-91BD-454B-9139-BDDC5DB2D0B8}" destId="{4D74818A-4AAD-4A23-A650-22E72431AA72}" srcOrd="2" destOrd="0" presId="urn:microsoft.com/office/officeart/2018/2/layout/IconVerticalSolidList"/>
    <dgm:cxn modelId="{0853524E-C622-488F-BA53-246889D2EED8}" type="presParOf" srcId="{690880B3-91BD-454B-9139-BDDC5DB2D0B8}" destId="{2200ED50-4CC6-4587-8215-C54562670671}" srcOrd="3" destOrd="0" presId="urn:microsoft.com/office/officeart/2018/2/layout/IconVerticalSolidList"/>
    <dgm:cxn modelId="{707F9DD2-DEC7-49FC-9FCC-D54F15ADA512}" type="presParOf" srcId="{2FD3C6D5-6FE2-4A37-A97E-3FA7E9B95926}" destId="{5A5A0913-537F-4805-9E4B-A0643D470C29}" srcOrd="3" destOrd="0" presId="urn:microsoft.com/office/officeart/2018/2/layout/IconVerticalSolidList"/>
    <dgm:cxn modelId="{77BC565B-8942-4FDF-9F54-08819F3915EE}" type="presParOf" srcId="{2FD3C6D5-6FE2-4A37-A97E-3FA7E9B95926}" destId="{704FD1CC-5A5F-45DD-95F2-C90C93B016DD}" srcOrd="4" destOrd="0" presId="urn:microsoft.com/office/officeart/2018/2/layout/IconVerticalSolidList"/>
    <dgm:cxn modelId="{5E20F62D-45D9-45EF-8E61-C8B884DE2897}" type="presParOf" srcId="{704FD1CC-5A5F-45DD-95F2-C90C93B016DD}" destId="{D95BBA09-7E79-4E78-BB91-DA69D1AC5036}" srcOrd="0" destOrd="0" presId="urn:microsoft.com/office/officeart/2018/2/layout/IconVerticalSolidList"/>
    <dgm:cxn modelId="{EAE1B46A-AABB-494F-912A-1955CFEE8C31}" type="presParOf" srcId="{704FD1CC-5A5F-45DD-95F2-C90C93B016DD}" destId="{0D6440C9-C5FA-4E11-871A-53ED603AFC7A}" srcOrd="1" destOrd="0" presId="urn:microsoft.com/office/officeart/2018/2/layout/IconVerticalSolidList"/>
    <dgm:cxn modelId="{3A48BA04-C44A-4850-A43F-24505E4051E7}" type="presParOf" srcId="{704FD1CC-5A5F-45DD-95F2-C90C93B016DD}" destId="{DDF16DA6-1220-4835-952D-77EE5A300052}" srcOrd="2" destOrd="0" presId="urn:microsoft.com/office/officeart/2018/2/layout/IconVerticalSolidList"/>
    <dgm:cxn modelId="{EE9D9538-FC52-4045-A57E-C5887DBC6FBA}" type="presParOf" srcId="{704FD1CC-5A5F-45DD-95F2-C90C93B016DD}" destId="{3803EB95-2D3F-4298-B70F-8363458BCE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2A55D-989E-4F3D-8C02-0D73D89884E6}">
      <dsp:nvSpPr>
        <dsp:cNvPr id="0" name=""/>
        <dsp:cNvSpPr/>
      </dsp:nvSpPr>
      <dsp:spPr>
        <a:xfrm>
          <a:off x="0" y="483"/>
          <a:ext cx="6519864" cy="11304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B1920-5A1D-44EE-BB53-B01DBD862132}">
      <dsp:nvSpPr>
        <dsp:cNvPr id="0" name=""/>
        <dsp:cNvSpPr/>
      </dsp:nvSpPr>
      <dsp:spPr>
        <a:xfrm>
          <a:off x="172146" y="123314"/>
          <a:ext cx="961331" cy="884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83C0-EA94-4F30-9D4E-161069757872}">
      <dsp:nvSpPr>
        <dsp:cNvPr id="0" name=""/>
        <dsp:cNvSpPr/>
      </dsp:nvSpPr>
      <dsp:spPr>
        <a:xfrm>
          <a:off x="1305624" y="483"/>
          <a:ext cx="5214239" cy="113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35" tIns="119635" rIns="119635" bIns="1196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ueno" pitchFamily="2" charset="77"/>
            </a:rPr>
            <a:t>Network at local and statewide levels</a:t>
          </a:r>
        </a:p>
      </dsp:txBody>
      <dsp:txXfrm>
        <a:off x="1305624" y="483"/>
        <a:ext cx="5214239" cy="1130410"/>
      </dsp:txXfrm>
    </dsp:sp>
    <dsp:sp modelId="{1643B936-2C12-45B5-B106-B1DB901F6467}">
      <dsp:nvSpPr>
        <dsp:cNvPr id="0" name=""/>
        <dsp:cNvSpPr/>
      </dsp:nvSpPr>
      <dsp:spPr>
        <a:xfrm>
          <a:off x="0" y="1413496"/>
          <a:ext cx="6519864" cy="11304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B5925-A1BB-4BA1-B82D-4F89A6AD5CD7}">
      <dsp:nvSpPr>
        <dsp:cNvPr id="0" name=""/>
        <dsp:cNvSpPr/>
      </dsp:nvSpPr>
      <dsp:spPr>
        <a:xfrm>
          <a:off x="172146" y="1536328"/>
          <a:ext cx="961331" cy="884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ED50-4CC6-4587-8215-C54562670671}">
      <dsp:nvSpPr>
        <dsp:cNvPr id="0" name=""/>
        <dsp:cNvSpPr/>
      </dsp:nvSpPr>
      <dsp:spPr>
        <a:xfrm>
          <a:off x="1305624" y="1413496"/>
          <a:ext cx="5214239" cy="113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35" tIns="119635" rIns="119635" bIns="1196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ueno" pitchFamily="2" charset="77"/>
            </a:rPr>
            <a:t>Access member-only resources and scholarships</a:t>
          </a:r>
        </a:p>
      </dsp:txBody>
      <dsp:txXfrm>
        <a:off x="1305624" y="1413496"/>
        <a:ext cx="5214239" cy="1130410"/>
      </dsp:txXfrm>
    </dsp:sp>
    <dsp:sp modelId="{D95BBA09-7E79-4E78-BB91-DA69D1AC5036}">
      <dsp:nvSpPr>
        <dsp:cNvPr id="0" name=""/>
        <dsp:cNvSpPr/>
      </dsp:nvSpPr>
      <dsp:spPr>
        <a:xfrm>
          <a:off x="0" y="2826510"/>
          <a:ext cx="6519864" cy="11304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440C9-C5FA-4E11-871A-53ED603AFC7A}">
      <dsp:nvSpPr>
        <dsp:cNvPr id="0" name=""/>
        <dsp:cNvSpPr/>
      </dsp:nvSpPr>
      <dsp:spPr>
        <a:xfrm>
          <a:off x="172146" y="2949341"/>
          <a:ext cx="961331" cy="884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3EB95-2D3F-4298-B70F-8363458BCE22}">
      <dsp:nvSpPr>
        <dsp:cNvPr id="0" name=""/>
        <dsp:cNvSpPr/>
      </dsp:nvSpPr>
      <dsp:spPr>
        <a:xfrm>
          <a:off x="1305624" y="2826510"/>
          <a:ext cx="5214239" cy="113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35" tIns="119635" rIns="119635" bIns="1196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ueno" pitchFamily="2" charset="77"/>
            </a:rPr>
            <a:t>Stay connected wherever your education takes you</a:t>
          </a:r>
        </a:p>
      </dsp:txBody>
      <dsp:txXfrm>
        <a:off x="1305624" y="2826510"/>
        <a:ext cx="5214239" cy="113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7D00-78D8-4BED-8DFA-34959350C1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FCA6-179C-43BB-AF64-4F761A12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 code for things that are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3F9E0-D634-4D74-A5F5-D1D510979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98D53-D0F6-3747-9739-E80EC3414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59E7-B0C7-9EE6-E6F2-D8A17AC99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72209-302A-C7D0-73F3-C56A65549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3ECF-8C68-9A60-63AA-BF0D8508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E4104-FD45-77C1-BCAB-38118724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D60A2-50ED-7A1E-2E43-39E968D8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C7CB-4715-48CE-6E46-9836EE3F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1CAC5-1C8B-48C8-AD56-A3471DBD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4C52F-9D2B-2E31-EC1D-6353D6FF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CF85A-DF27-845B-15EA-7F2D3F8A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9000-06F8-F823-5306-B6985CDF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AD93F-B1E1-217A-C490-CF5072785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F3611-85E6-7E06-26C1-F151C6FD5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E9DA7-D4E7-8405-A134-CCA319C7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1269-AEC3-C1F1-52AE-5520F284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653E0-8D05-30AA-B3AC-F5E45B94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e, electric blue, art&#10;&#10;Description automatically generated">
            <a:extLst>
              <a:ext uri="{FF2B5EF4-FFF2-40B4-BE49-F238E27FC236}">
                <a16:creationId xmlns:a16="http://schemas.microsoft.com/office/drawing/2014/main" id="{2A9E2315-C833-8433-AB96-9F250F07A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996" t="3865" r="9642" b="2294"/>
          <a:stretch/>
        </p:blipFill>
        <p:spPr>
          <a:xfrm rot="5400000">
            <a:off x="2088989" y="-224567"/>
            <a:ext cx="7300837" cy="13161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EE9C-0DF3-39BD-D138-647558A76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256C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D394-CE9F-364D-98CF-555B2961C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256C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45BF4-5A1A-00F5-84B5-93CC00FF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18E8-9420-9EFF-9E11-133EC8B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B8B0-724A-F549-DE84-13701E80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765C-52D6-EC09-3EBD-156C9560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6C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8B35-DFC5-E8B7-704A-154D3BBF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2D28-26E4-55AB-5782-2819C90E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7058-FFDB-E3C3-40BF-9F6335F0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C11B-91BA-44CD-B499-3BEC8533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8CEF7-366F-4E08-4F34-7A5C1F244629}"/>
              </a:ext>
            </a:extLst>
          </p:cNvPr>
          <p:cNvSpPr/>
          <p:nvPr userDrawn="1"/>
        </p:nvSpPr>
        <p:spPr>
          <a:xfrm>
            <a:off x="11564471" y="-936812"/>
            <a:ext cx="2366682" cy="8731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6092-812E-4100-A4A7-0C9EC62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09D6C-A023-7BEA-AEF0-4650C889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852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7235-9ECE-7D94-3F49-D7F44803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8B7D-6CB0-FA46-40B1-FE574E5BF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6BA02-8CB0-9462-F498-5EC8B2BF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04F58-E8E8-CF41-F15C-278A6487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0557-681F-0763-8F89-8B1EEF2F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DD259-F662-E563-ACD3-7264D382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8FD4-AD79-1EFC-AA8F-8865CFC1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7D76-4235-30C5-0E7B-13BBD755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A5FD6-DC36-D007-B577-89F7146AF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6EAFC-63FC-5D4B-C065-4EF2C14CB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1E0B4-91DC-2515-BC61-57C3FC6C5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0BF4F-3B3E-CD99-BDD4-A14DC1E4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24F4A-5189-AF30-FA14-E453AD42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13B5C-5797-77A0-CC56-0FF0CE1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2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6E7D-E687-C5E2-5B4D-52A6BBE8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6EC52-906C-1FDB-6A3F-143F891B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20413-7224-3F38-A68C-F5ACEB10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4053F-2A81-D2C6-2FD8-E879E06D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FC667-CEBF-77D4-B28C-7E5919CE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38197-AB8F-3152-FB99-F332EDE6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ACDA8-5261-3B4F-509A-38CF0123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0B5D-4095-FA72-8B26-665C5F3C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F2D3-60A9-0AF6-A14F-48560094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B0535-6A82-E485-37D0-3CFBE0686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4CAC0-A05B-F6F7-3CE0-A257FC82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2E5E2-8E93-0C69-DB3A-1E5D91E7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B8A33-4BF6-9F88-F0DB-0B29BA6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ocument 7">
            <a:extLst>
              <a:ext uri="{FF2B5EF4-FFF2-40B4-BE49-F238E27FC236}">
                <a16:creationId xmlns:a16="http://schemas.microsoft.com/office/drawing/2014/main" id="{BBEC20EF-811F-FAB7-9B4C-C3A37EB45057}"/>
              </a:ext>
            </a:extLst>
          </p:cNvPr>
          <p:cNvSpPr/>
          <p:nvPr userDrawn="1"/>
        </p:nvSpPr>
        <p:spPr>
          <a:xfrm flipH="1" flipV="1">
            <a:off x="-1057835" y="5868988"/>
            <a:ext cx="13627940" cy="325661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E250-E0CA-D416-51EF-C8713A91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7933-9D89-D348-ED47-E9DC706E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AAA3-3AB3-6366-24D3-0641C289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8E0F-CFC5-31D6-0FA3-D860C469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6BD4-DF51-F088-274E-9BA21A8D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1C29-2A4E-A011-19E6-F7A94B761296}"/>
              </a:ext>
            </a:extLst>
          </p:cNvPr>
          <p:cNvSpPr/>
          <p:nvPr userDrawn="1"/>
        </p:nvSpPr>
        <p:spPr>
          <a:xfrm>
            <a:off x="5002306" y="-936812"/>
            <a:ext cx="8928847" cy="87316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FD0B8-259C-49F4-4C85-1DAE99DA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F5B97-1D91-7D51-4FDF-E4FE770E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A364A-9964-98FF-DACC-9B4DC5E8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CBE4-8D1D-F8C0-A65C-DC75C985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DC5D-B0B3-F896-4F2E-9FA237C0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79866-72D0-1A52-4AF4-64E048F1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1AAE-7A49-41F6-58BD-6E5ABFF8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C10B7-84A1-D36A-EEC6-2FC4F6C4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5B78-E764-C565-F42A-6991A825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E7B0-A646-9356-BAD7-22C41718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EB05-2BC1-1889-C177-DC279464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0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8B06-EB9E-65F5-ECC3-EC5B8297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B8B3-F189-4CFF-5E95-EE39F249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94F62-20CB-9CAE-510B-B26BC646B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68B0-1344-A758-F183-3999C164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3BE5E-F451-E062-C673-F107E32D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0327E-F63C-3EE6-6DDB-4151BA9A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F5A5-93D7-9411-9101-AB60E1BA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A331-85F9-BE10-8786-8C43BEA81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18B26-E099-E09A-7A48-A39A2F3C1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B5AE0-E6FD-E07B-3D79-72F16E6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41536-9365-FDA7-9A74-4F4720567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F82AB-E780-2CF5-5D45-FDCC7B9F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66BE5-A181-2034-2EF3-C3FE64EA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12711-7858-50E9-95BE-78A5FA30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5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D535-C7F5-5D4D-D0F9-BA1B81DD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67894-247C-2A92-3988-CFFFF293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AE78-08B5-D4B9-3557-6B4111D0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42D2-8FA7-C0D5-16C5-4842DB72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6412B-2375-F653-C657-57D4CE48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EF2A7-EB18-83E3-A15C-102908A1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20EC6-D3FA-E0D9-6F91-FE625852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29C4-E2F0-1F27-8B7B-A32A829F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DB93-B051-E34C-1D2C-D5152AE9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261DD-21AC-A89F-BB83-FA39769A3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FB64-1137-7C78-448C-D1DB9309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826DD-391F-7E42-C3D0-F6CCBFAB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7C47-1C5B-1216-B17F-E6E20264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03E-68C4-55EC-A3FB-1548AED2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C4F6D-2156-AE2F-3E13-141A85441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EDD15-33DA-6777-7241-80FA8F36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70707-E537-25B2-D2CA-5DDBA0B4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4DE4F-6699-CB63-88D6-B982B3D4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88A0-E251-5289-5ADA-4431EA55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246E4-0D20-D42A-0ECC-CBF6C43C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D74ED-E1A0-BA57-D18C-B67837E0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E131E-BFC7-54B8-27D6-21E6F5B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B70E-BD74-8160-0C13-F3C7F5AA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72231ED-4B49-744A-9D69-7FD2461A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20518F-E4D3-23E1-9C87-C7B54B2F7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8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B0344-E840-1E9B-D3D9-693E71C5A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206784"/>
            <a:ext cx="7644627" cy="2751086"/>
          </a:xfrm>
        </p:spPr>
        <p:txBody>
          <a:bodyPr>
            <a:noAutofit/>
          </a:bodyPr>
          <a:lstStyle/>
          <a:p>
            <a:pPr algn="r"/>
            <a:r>
              <a:rPr lang="en-US" sz="8800" dirty="0" err="1"/>
              <a:t>KyCPA</a:t>
            </a:r>
            <a:r>
              <a:rPr lang="en-US" sz="8800" dirty="0"/>
              <a:t> </a:t>
            </a:r>
            <a:br>
              <a:rPr lang="en-US" sz="8800" dirty="0"/>
            </a:br>
            <a:r>
              <a:rPr lang="en-US" sz="8800" dirty="0"/>
              <a:t>Student Membership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0E995-E11A-F04A-D977-0A0FF0B75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049945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CPA… three letters, a million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27996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71692B-8D4E-6875-7DA0-9037B36AC5CB}"/>
              </a:ext>
            </a:extLst>
          </p:cNvPr>
          <p:cNvSpPr/>
          <p:nvPr/>
        </p:nvSpPr>
        <p:spPr>
          <a:xfrm flipH="1" flipV="1">
            <a:off x="4914900" y="-224856"/>
            <a:ext cx="7836520" cy="8035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956D-FED5-DBD7-34AA-1A2882A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rueno" pitchFamily="2" charset="77"/>
              </a:rPr>
              <a:t>Useful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4A96-B7E8-93A0-3CB6-742DEC30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005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Employer Guide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Future CPAs Page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Student Membership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Ambassador Application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Scholarships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CPA Exam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Jobs Board</a:t>
            </a:r>
          </a:p>
        </p:txBody>
      </p:sp>
      <p:pic>
        <p:nvPicPr>
          <p:cNvPr id="6" name="Content Placeholder 5" descr="A qr code with a logo&#10;&#10;Description automatically generated">
            <a:extLst>
              <a:ext uri="{FF2B5EF4-FFF2-40B4-BE49-F238E27FC236}">
                <a16:creationId xmlns:a16="http://schemas.microsoft.com/office/drawing/2014/main" id="{95A0D205-EB2A-4F05-B069-07B0C13F4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288" y="113823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CD18-745C-51D2-9B0C-C8325B38C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85059" y="0"/>
            <a:ext cx="12774387" cy="1882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i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Get Connected!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6729EB-3107-C7E3-20EE-A7D3DD9F8A55}"/>
              </a:ext>
            </a:extLst>
          </p:cNvPr>
          <p:cNvGrpSpPr/>
          <p:nvPr/>
        </p:nvGrpSpPr>
        <p:grpSpPr>
          <a:xfrm>
            <a:off x="113927" y="1842251"/>
            <a:ext cx="11961096" cy="2787417"/>
            <a:chOff x="91621" y="3948541"/>
            <a:chExt cx="11961096" cy="2787417"/>
          </a:xfrm>
        </p:grpSpPr>
        <p:pic>
          <p:nvPicPr>
            <p:cNvPr id="26" name="Picture 25" descr="A qr code with a play button&#10;&#10;Description automatically generated">
              <a:extLst>
                <a:ext uri="{FF2B5EF4-FFF2-40B4-BE49-F238E27FC236}">
                  <a16:creationId xmlns:a16="http://schemas.microsoft.com/office/drawing/2014/main" id="{5A3CF1CC-0864-7619-57FE-A949197D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21" y="3948541"/>
              <a:ext cx="2453535" cy="245353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E9E583-59A9-9BA0-0B9E-36EB0AFB8324}"/>
                </a:ext>
              </a:extLst>
            </p:cNvPr>
            <p:cNvSpPr txBox="1"/>
            <p:nvPr/>
          </p:nvSpPr>
          <p:spPr>
            <a:xfrm>
              <a:off x="23825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YouTube</a:t>
              </a:r>
            </a:p>
          </p:txBody>
        </p:sp>
        <p:pic>
          <p:nvPicPr>
            <p:cNvPr id="24" name="Picture 23" descr="A qr code with a bird&#10;&#10;Description automatically generated">
              <a:extLst>
                <a:ext uri="{FF2B5EF4-FFF2-40B4-BE49-F238E27FC236}">
                  <a16:creationId xmlns:a16="http://schemas.microsoft.com/office/drawing/2014/main" id="{C0DD9053-AF03-9DE7-CA93-64679D4C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8511" y="3948541"/>
              <a:ext cx="2453535" cy="245353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95673F-A476-1913-7667-58B20D92A20E}"/>
                </a:ext>
              </a:extLst>
            </p:cNvPr>
            <p:cNvSpPr txBox="1"/>
            <p:nvPr/>
          </p:nvSpPr>
          <p:spPr>
            <a:xfrm>
              <a:off x="261514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Twitter</a:t>
              </a:r>
            </a:p>
          </p:txBody>
        </p:sp>
        <p:pic>
          <p:nvPicPr>
            <p:cNvPr id="18" name="Picture 17" descr="A qr code with a f logo&#10;&#10;Description automatically generated">
              <a:extLst>
                <a:ext uri="{FF2B5EF4-FFF2-40B4-BE49-F238E27FC236}">
                  <a16:creationId xmlns:a16="http://schemas.microsoft.com/office/drawing/2014/main" id="{7BC7F404-DF84-E776-8A12-1067EEE1F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5401" y="3948541"/>
              <a:ext cx="2453535" cy="24535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57BA3B-5ED2-67BB-0F6C-181410021546}"/>
                </a:ext>
              </a:extLst>
            </p:cNvPr>
            <p:cNvSpPr txBox="1"/>
            <p:nvPr/>
          </p:nvSpPr>
          <p:spPr>
            <a:xfrm>
              <a:off x="499203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Facebook</a:t>
              </a:r>
            </a:p>
          </p:txBody>
        </p:sp>
        <p:pic>
          <p:nvPicPr>
            <p:cNvPr id="22" name="Picture 21" descr="A qr code with a logo&#10;&#10;Description automatically generated">
              <a:extLst>
                <a:ext uri="{FF2B5EF4-FFF2-40B4-BE49-F238E27FC236}">
                  <a16:creationId xmlns:a16="http://schemas.microsoft.com/office/drawing/2014/main" id="{07262DE7-81BE-3A8C-506D-0BB6072C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2291" y="3948541"/>
              <a:ext cx="2453535" cy="245353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BBDAD5-5943-2D42-7BB8-06C687A5AC53}"/>
                </a:ext>
              </a:extLst>
            </p:cNvPr>
            <p:cNvSpPr txBox="1"/>
            <p:nvPr/>
          </p:nvSpPr>
          <p:spPr>
            <a:xfrm>
              <a:off x="736892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LinkedIn</a:t>
              </a:r>
            </a:p>
          </p:txBody>
        </p:sp>
        <p:pic>
          <p:nvPicPr>
            <p:cNvPr id="20" name="Picture 19" descr="A qr code with a camera&#10;&#10;Description automatically generated">
              <a:extLst>
                <a:ext uri="{FF2B5EF4-FFF2-40B4-BE49-F238E27FC236}">
                  <a16:creationId xmlns:a16="http://schemas.microsoft.com/office/drawing/2014/main" id="{77D822F9-B9A3-D834-56A3-7A71818C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9182" y="3948541"/>
              <a:ext cx="2453535" cy="245353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0AB743-F298-3463-E282-B48EAE04F396}"/>
                </a:ext>
              </a:extLst>
            </p:cNvPr>
            <p:cNvSpPr txBox="1"/>
            <p:nvPr/>
          </p:nvSpPr>
          <p:spPr>
            <a:xfrm>
              <a:off x="9745812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Instagram</a:t>
              </a:r>
            </a:p>
          </p:txBody>
        </p:sp>
      </p:grpSp>
      <p:sp>
        <p:nvSpPr>
          <p:cNvPr id="40" name="Document 39">
            <a:extLst>
              <a:ext uri="{FF2B5EF4-FFF2-40B4-BE49-F238E27FC236}">
                <a16:creationId xmlns:a16="http://schemas.microsoft.com/office/drawing/2014/main" id="{4CCAED89-08D2-AD10-832E-8959DE852EC8}"/>
              </a:ext>
            </a:extLst>
          </p:cNvPr>
          <p:cNvSpPr/>
          <p:nvPr/>
        </p:nvSpPr>
        <p:spPr>
          <a:xfrm flipV="1">
            <a:off x="-82905" y="5055010"/>
            <a:ext cx="13721787" cy="5240504"/>
          </a:xfrm>
          <a:prstGeom prst="flowChartDocumen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Document 40">
            <a:extLst>
              <a:ext uri="{FF2B5EF4-FFF2-40B4-BE49-F238E27FC236}">
                <a16:creationId xmlns:a16="http://schemas.microsoft.com/office/drawing/2014/main" id="{1A3864A2-A3A9-9BAF-E8D6-CD01C4C2F815}"/>
              </a:ext>
            </a:extLst>
          </p:cNvPr>
          <p:cNvSpPr/>
          <p:nvPr/>
        </p:nvSpPr>
        <p:spPr>
          <a:xfrm flipH="1" flipV="1">
            <a:off x="-2586720" y="4975108"/>
            <a:ext cx="17741591" cy="874991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Document 38">
            <a:extLst>
              <a:ext uri="{FF2B5EF4-FFF2-40B4-BE49-F238E27FC236}">
                <a16:creationId xmlns:a16="http://schemas.microsoft.com/office/drawing/2014/main" id="{FB8C4194-8A45-3FC9-0365-C7FA40520F2C}"/>
              </a:ext>
            </a:extLst>
          </p:cNvPr>
          <p:cNvSpPr/>
          <p:nvPr/>
        </p:nvSpPr>
        <p:spPr>
          <a:xfrm flipH="1" flipV="1">
            <a:off x="-185059" y="5566824"/>
            <a:ext cx="12774387" cy="4391612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0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>
            <a:extLst>
              <a:ext uri="{FF2B5EF4-FFF2-40B4-BE49-F238E27FC236}">
                <a16:creationId xmlns:a16="http://schemas.microsoft.com/office/drawing/2014/main" id="{2E88509A-C61F-1151-C25A-9C347CE30205}"/>
              </a:ext>
            </a:extLst>
          </p:cNvPr>
          <p:cNvSpPr/>
          <p:nvPr/>
        </p:nvSpPr>
        <p:spPr>
          <a:xfrm rot="4851819">
            <a:off x="9296596" y="3781132"/>
            <a:ext cx="2897291" cy="2894734"/>
          </a:xfrm>
          <a:prstGeom prst="arc">
            <a:avLst>
              <a:gd name="adj1" fmla="val 14001983"/>
              <a:gd name="adj2" fmla="val 3879634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CECCB-0AC0-CB17-7F2E-0DF9EDCE916B}"/>
              </a:ext>
            </a:extLst>
          </p:cNvPr>
          <p:cNvSpPr/>
          <p:nvPr/>
        </p:nvSpPr>
        <p:spPr>
          <a:xfrm flipH="1" flipV="1">
            <a:off x="-407020" y="-224854"/>
            <a:ext cx="13158440" cy="191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D5F5C-D638-8E7F-589A-39C8EFB8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Trueno" pitchFamily="2" charset="77"/>
              </a:rPr>
              <a:t>Join </a:t>
            </a:r>
            <a:r>
              <a:rPr lang="en-US" sz="5400" b="1" dirty="0" err="1">
                <a:solidFill>
                  <a:schemeClr val="accent2"/>
                </a:solidFill>
                <a:latin typeface="Trueno" pitchFamily="2" charset="77"/>
              </a:rPr>
              <a:t>KyCPA</a:t>
            </a:r>
            <a:r>
              <a:rPr lang="en-US" sz="5400" b="1" dirty="0">
                <a:solidFill>
                  <a:schemeClr val="accent2"/>
                </a:solidFill>
                <a:latin typeface="Trueno" pitchFamily="2" charset="77"/>
              </a:rPr>
              <a:t> for Free Today!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3CE0D5-63A0-33ED-430A-709BEFC5B3D6}"/>
              </a:ext>
            </a:extLst>
          </p:cNvPr>
          <p:cNvSpPr txBox="1">
            <a:spLocks/>
          </p:cNvSpPr>
          <p:nvPr/>
        </p:nvSpPr>
        <p:spPr>
          <a:xfrm>
            <a:off x="6725263" y="2692623"/>
            <a:ext cx="4721902" cy="32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981C9B7-AA9A-1350-ACBF-E79806934EC3}"/>
              </a:ext>
            </a:extLst>
          </p:cNvPr>
          <p:cNvSpPr/>
          <p:nvPr/>
        </p:nvSpPr>
        <p:spPr>
          <a:xfrm>
            <a:off x="7800974" y="2179870"/>
            <a:ext cx="3949857" cy="395740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202B428-D9FD-D93D-34AC-C6C039868ECE}"/>
              </a:ext>
            </a:extLst>
          </p:cNvPr>
          <p:cNvGraphicFramePr>
            <a:graphicFrameLocks/>
          </p:cNvGraphicFramePr>
          <p:nvPr/>
        </p:nvGraphicFramePr>
        <p:xfrm>
          <a:off x="838199" y="2179871"/>
          <a:ext cx="6519864" cy="395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09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79AC32DA-AE5E-9184-319F-2FF42E939BE7}"/>
              </a:ext>
            </a:extLst>
          </p:cNvPr>
          <p:cNvSpPr/>
          <p:nvPr/>
        </p:nvSpPr>
        <p:spPr>
          <a:xfrm>
            <a:off x="-472721" y="6142399"/>
            <a:ext cx="1349150" cy="134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519F404-82EC-45CE-1D2C-BC5DD908574E}"/>
              </a:ext>
            </a:extLst>
          </p:cNvPr>
          <p:cNvSpPr/>
          <p:nvPr/>
        </p:nvSpPr>
        <p:spPr>
          <a:xfrm>
            <a:off x="10681755" y="3566371"/>
            <a:ext cx="1712388" cy="1712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B51D23-C018-CE47-694D-918724C44C67}"/>
              </a:ext>
            </a:extLst>
          </p:cNvPr>
          <p:cNvSpPr/>
          <p:nvPr/>
        </p:nvSpPr>
        <p:spPr>
          <a:xfrm>
            <a:off x="2415639" y="2761779"/>
            <a:ext cx="1712388" cy="1712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C87DE0-1857-99E0-34E6-950404E356B5}"/>
              </a:ext>
            </a:extLst>
          </p:cNvPr>
          <p:cNvSpPr/>
          <p:nvPr/>
        </p:nvSpPr>
        <p:spPr>
          <a:xfrm>
            <a:off x="7253040" y="-210421"/>
            <a:ext cx="1712388" cy="1712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B8F90-6059-5540-4CB8-FB6130FF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4" y="4786317"/>
            <a:ext cx="5036626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rueno" pitchFamily="2" charset="77"/>
              </a:rPr>
              <a:t>About the </a:t>
            </a:r>
            <a:r>
              <a:rPr lang="en-US" sz="6600" b="1" dirty="0" err="1">
                <a:solidFill>
                  <a:schemeClr val="bg1"/>
                </a:solidFill>
                <a:latin typeface="Trueno" pitchFamily="2" charset="77"/>
              </a:rPr>
              <a:t>KyCPA</a:t>
            </a:r>
            <a:endParaRPr lang="en-US" sz="6600" b="1" dirty="0">
              <a:solidFill>
                <a:schemeClr val="bg1"/>
              </a:solidFill>
              <a:latin typeface="Trueno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644102-D901-9F5A-014E-D7B1536597A6}"/>
              </a:ext>
            </a:extLst>
          </p:cNvPr>
          <p:cNvSpPr/>
          <p:nvPr/>
        </p:nvSpPr>
        <p:spPr>
          <a:xfrm>
            <a:off x="-676779" y="-780138"/>
            <a:ext cx="5036626" cy="5036626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F37DC6-6784-AD4E-78A9-ED0CD1010822}"/>
              </a:ext>
            </a:extLst>
          </p:cNvPr>
          <p:cNvSpPr/>
          <p:nvPr/>
        </p:nvSpPr>
        <p:spPr>
          <a:xfrm>
            <a:off x="5236345" y="3114671"/>
            <a:ext cx="6204530" cy="6204530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F73F35-CD45-A8D4-9DF2-07F6EBFD021C}"/>
              </a:ext>
            </a:extLst>
          </p:cNvPr>
          <p:cNvSpPr/>
          <p:nvPr/>
        </p:nvSpPr>
        <p:spPr>
          <a:xfrm>
            <a:off x="8109236" y="-1700059"/>
            <a:ext cx="4708529" cy="4708529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71FB41-43E8-3E1F-F5E3-4E6E91381C53}"/>
              </a:ext>
            </a:extLst>
          </p:cNvPr>
          <p:cNvGrpSpPr/>
          <p:nvPr/>
        </p:nvGrpSpPr>
        <p:grpSpPr>
          <a:xfrm>
            <a:off x="201854" y="49244"/>
            <a:ext cx="3657601" cy="3517127"/>
            <a:chOff x="849260" y="1868101"/>
            <a:chExt cx="3657601" cy="3517127"/>
          </a:xfrm>
        </p:grpSpPr>
        <p:pic>
          <p:nvPicPr>
            <p:cNvPr id="13" name="Graphic 12" descr="Coins with solid fill">
              <a:extLst>
                <a:ext uri="{FF2B5EF4-FFF2-40B4-BE49-F238E27FC236}">
                  <a16:creationId xmlns:a16="http://schemas.microsoft.com/office/drawing/2014/main" id="{31C0A547-1DAF-8386-102F-66BB94570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00685" y="1868101"/>
              <a:ext cx="1954751" cy="19547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542218-DD97-16E4-103D-114820467A66}"/>
                </a:ext>
              </a:extLst>
            </p:cNvPr>
            <p:cNvSpPr txBox="1"/>
            <p:nvPr/>
          </p:nvSpPr>
          <p:spPr>
            <a:xfrm>
              <a:off x="849260" y="3754012"/>
              <a:ext cx="3657601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 state-wide,</a:t>
              </a:r>
            </a:p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non-profit professional organization serving nearly </a:t>
              </a:r>
              <a:r>
                <a:rPr lang="en-US" sz="2500" dirty="0">
                  <a:solidFill>
                    <a:srgbClr val="00609A"/>
                  </a:solidFill>
                  <a:latin typeface="Century Gothic" panose="020F0302020204030204"/>
                </a:rPr>
                <a:t>4,000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CPAs</a:t>
              </a:r>
              <a:endParaRPr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A2096A-4A11-7190-CF66-F6760D84CE1E}"/>
              </a:ext>
            </a:extLst>
          </p:cNvPr>
          <p:cNvGrpSpPr/>
          <p:nvPr/>
        </p:nvGrpSpPr>
        <p:grpSpPr>
          <a:xfrm>
            <a:off x="8634699" y="65331"/>
            <a:ext cx="3657601" cy="2362965"/>
            <a:chOff x="4278802" y="1868101"/>
            <a:chExt cx="3657601" cy="2362965"/>
          </a:xfrm>
        </p:grpSpPr>
        <p:pic>
          <p:nvPicPr>
            <p:cNvPr id="16" name="Graphic 15" descr="Bank with solid fill">
              <a:extLst>
                <a:ext uri="{FF2B5EF4-FFF2-40B4-BE49-F238E27FC236}">
                  <a16:creationId xmlns:a16="http://schemas.microsoft.com/office/drawing/2014/main" id="{D8933924-3650-33F6-61F4-5229B9CE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0227" y="1868101"/>
              <a:ext cx="1954751" cy="19547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59C9CC-5854-D6FA-DFB3-7E7176F543CF}"/>
                </a:ext>
              </a:extLst>
            </p:cNvPr>
            <p:cNvSpPr txBox="1"/>
            <p:nvPr/>
          </p:nvSpPr>
          <p:spPr>
            <a:xfrm>
              <a:off x="4278802" y="3754012"/>
              <a:ext cx="365760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Active in Frankfort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EA255-8DF5-AFF1-78CD-C8CDBBE56380}"/>
              </a:ext>
            </a:extLst>
          </p:cNvPr>
          <p:cNvGrpSpPr/>
          <p:nvPr/>
        </p:nvGrpSpPr>
        <p:grpSpPr>
          <a:xfrm>
            <a:off x="5881159" y="3126557"/>
            <a:ext cx="4857750" cy="3517127"/>
            <a:chOff x="5943600" y="3336831"/>
            <a:chExt cx="4857750" cy="3517127"/>
          </a:xfrm>
        </p:grpSpPr>
        <p:pic>
          <p:nvPicPr>
            <p:cNvPr id="19" name="Graphic 18" descr="Group brainstorm with solid fill">
              <a:extLst>
                <a:ext uri="{FF2B5EF4-FFF2-40B4-BE49-F238E27FC236}">
                  <a16:creationId xmlns:a16="http://schemas.microsoft.com/office/drawing/2014/main" id="{98EDB469-996F-207C-7B2D-ED8C957B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95100" y="3336831"/>
              <a:ext cx="1954751" cy="19547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F01922-D52A-B9D5-812E-72CC7D5625FB}"/>
                </a:ext>
              </a:extLst>
            </p:cNvPr>
            <p:cNvSpPr txBox="1"/>
            <p:nvPr/>
          </p:nvSpPr>
          <p:spPr>
            <a:xfrm>
              <a:off x="5943600" y="5222742"/>
              <a:ext cx="485775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Membership consists of 50% public accounting &amp; 50% business, industry, government, &amp; education</a:t>
              </a: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id="{F2636A2B-0821-C901-4EB4-7CAE5C858EA6}"/>
              </a:ext>
            </a:extLst>
          </p:cNvPr>
          <p:cNvSpPr/>
          <p:nvPr/>
        </p:nvSpPr>
        <p:spPr>
          <a:xfrm rot="2743036">
            <a:off x="-554069" y="-927507"/>
            <a:ext cx="5331363" cy="5331363"/>
          </a:xfrm>
          <a:prstGeom prst="arc">
            <a:avLst/>
          </a:prstGeom>
          <a:noFill/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7B4F63D-4442-9D53-AFFE-86309834AF0C}"/>
              </a:ext>
            </a:extLst>
          </p:cNvPr>
          <p:cNvSpPr/>
          <p:nvPr/>
        </p:nvSpPr>
        <p:spPr>
          <a:xfrm rot="20794191">
            <a:off x="4791806" y="2792617"/>
            <a:ext cx="7036454" cy="7036454"/>
          </a:xfrm>
          <a:prstGeom prst="arc">
            <a:avLst>
              <a:gd name="adj1" fmla="val 16200000"/>
              <a:gd name="adj2" fmla="val 20955443"/>
            </a:avLst>
          </a:prstGeom>
          <a:noFill/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8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989C-6213-C4EA-3BF9-7547E143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latin typeface="Trueno"/>
              </a:rPr>
              <a:t>KyCPA</a:t>
            </a:r>
            <a:r>
              <a:rPr lang="en-US" sz="5400" b="1" dirty="0">
                <a:latin typeface="Trueno"/>
              </a:rPr>
              <a:t> Student Member Benefits</a:t>
            </a:r>
            <a:endParaRPr lang="en-US" sz="5400" b="1" dirty="0">
              <a:latin typeface="Trueno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211DC-7E36-2BF2-E92D-F94E1D138BDA}"/>
              </a:ext>
            </a:extLst>
          </p:cNvPr>
          <p:cNvSpPr/>
          <p:nvPr/>
        </p:nvSpPr>
        <p:spPr>
          <a:xfrm flipH="1" flipV="1">
            <a:off x="-536448" y="1690688"/>
            <a:ext cx="12793183" cy="516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AE523D5-D443-17B2-6BF5-A1057332297E}"/>
              </a:ext>
            </a:extLst>
          </p:cNvPr>
          <p:cNvSpPr/>
          <p:nvPr/>
        </p:nvSpPr>
        <p:spPr>
          <a:xfrm rot="16200000">
            <a:off x="10156397" y="5385990"/>
            <a:ext cx="2581173" cy="2578895"/>
          </a:xfrm>
          <a:prstGeom prst="arc">
            <a:avLst>
              <a:gd name="adj1" fmla="val 14001983"/>
              <a:gd name="adj2" fmla="val 3311769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3BA0-5B6B-3901-6FD4-3619B35C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274"/>
            <a:ext cx="10515600" cy="45346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Century Gothic" panose="020B0502020202020204" pitchFamily="34" charset="0"/>
                <a:ea typeface="ＭＳ Ｐゴシック" charset="0"/>
              </a:rPr>
              <a:t>Student membership is FREE!</a:t>
            </a:r>
            <a:endParaRPr lang="en-US" sz="2600" dirty="0">
              <a:latin typeface="Century Gothic" panose="020B0502020202020204" pitchFamily="34" charset="0"/>
              <a:ea typeface="ＭＳ Ｐゴシック" charset="0"/>
            </a:endParaRPr>
          </a:p>
          <a:p>
            <a:r>
              <a:rPr lang="en-US" sz="2600" dirty="0">
                <a:latin typeface="Century Gothic"/>
                <a:ea typeface="ＭＳ Ｐゴシック"/>
              </a:rPr>
              <a:t>Scholarship opportunities</a:t>
            </a:r>
          </a:p>
          <a:p>
            <a:r>
              <a:rPr lang="en-US" sz="2600" dirty="0">
                <a:latin typeface="Century Gothic"/>
                <a:ea typeface="ＭＳ Ｐゴシック"/>
              </a:rPr>
              <a:t>FREE CPA Exam Workshops, College to Accounting Professional University (CAP U), Accounting Interview Day, &amp; more</a:t>
            </a:r>
          </a:p>
          <a:p>
            <a:r>
              <a:rPr lang="en-US" sz="2600" dirty="0">
                <a:latin typeface="Century Gothic"/>
                <a:ea typeface="ＭＳ Ｐゴシック"/>
              </a:rPr>
              <a:t>Discounts on CPA exam review courses</a:t>
            </a:r>
          </a:p>
          <a:p>
            <a:r>
              <a:rPr lang="en-US" sz="2600" dirty="0">
                <a:latin typeface="Century Gothic" panose="020B0502020202020204" pitchFamily="34" charset="0"/>
                <a:ea typeface="ＭＳ Ｐゴシック" charset="0"/>
              </a:rPr>
              <a:t>Eligibility to serve on committees </a:t>
            </a:r>
          </a:p>
          <a:p>
            <a:r>
              <a:rPr lang="en-US" sz="2600" dirty="0">
                <a:latin typeface="Century Gothic"/>
                <a:ea typeface="ＭＳ Ｐゴシック"/>
              </a:rPr>
              <a:t>E-subscription to the Kentucky CPA Journal &amp; monthly student e-newsletter</a:t>
            </a:r>
          </a:p>
          <a:p>
            <a:r>
              <a:rPr lang="en-US" sz="2600" dirty="0">
                <a:latin typeface="Century Gothic" panose="020B0502020202020204" pitchFamily="34" charset="0"/>
                <a:ea typeface="ＭＳ Ｐゴシック" charset="0"/>
              </a:rPr>
              <a:t>Invitation to member-only events</a:t>
            </a:r>
          </a:p>
          <a:p>
            <a:r>
              <a:rPr lang="en-US" sz="2600" dirty="0">
                <a:latin typeface="Century Gothic" panose="020B0502020202020204" pitchFamily="34" charset="0"/>
                <a:ea typeface="ＭＳ Ｐゴシック" charset="0"/>
              </a:rPr>
              <a:t>Free membership up to 1 year after graduation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9C96EB-E22B-99E7-F42F-235B8B128A10}"/>
              </a:ext>
            </a:extLst>
          </p:cNvPr>
          <p:cNvSpPr/>
          <p:nvPr/>
        </p:nvSpPr>
        <p:spPr>
          <a:xfrm>
            <a:off x="10521656" y="5510764"/>
            <a:ext cx="2694472" cy="26944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0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EECFF-5EEA-46A1-AD2C-31C80AB7B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38"/>
          <a:stretch/>
        </p:blipFill>
        <p:spPr>
          <a:xfrm>
            <a:off x="3576176" y="0"/>
            <a:ext cx="866954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ABF63-109E-442D-8D6A-72DD8EAB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386080"/>
            <a:ext cx="4292346" cy="112471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The CPA Exam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EFC75-AAA3-4865-B289-2BD2BFD8E52C}"/>
              </a:ext>
            </a:extLst>
          </p:cNvPr>
          <p:cNvSpPr/>
          <p:nvPr/>
        </p:nvSpPr>
        <p:spPr>
          <a:xfrm>
            <a:off x="371094" y="2340528"/>
            <a:ext cx="3438906" cy="234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D087-BF13-46B5-84FF-396ACC12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77150"/>
            <a:ext cx="6025223" cy="5043106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CPA Exam Prep Workshops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Overview of application process by Kentucky State Board of Accountancy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Becker CPA mini-review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Panel of newly licensed CPAs</a:t>
            </a:r>
          </a:p>
          <a:p>
            <a:pPr lvl="2"/>
            <a:r>
              <a:rPr lang="en-US" sz="1600" b="1" dirty="0">
                <a:solidFill>
                  <a:schemeClr val="accent5"/>
                </a:solidFill>
                <a:latin typeface="+mj-lt"/>
              </a:rPr>
              <a:t>October 10 &amp; November 21, 5:30-7:30pm EST</a:t>
            </a:r>
            <a:endParaRPr lang="en-US" sz="1600" dirty="0">
              <a:solidFill>
                <a:schemeClr val="accent5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Mock CPA Exams</a:t>
            </a:r>
            <a:endParaRPr lang="en-US" sz="2000" dirty="0">
              <a:solidFill>
                <a:srgbClr val="00609A"/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A FREE mock CPA Exam section of your choice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Proctored by Surgent CPA Review via Zoom</a:t>
            </a:r>
            <a:endParaRPr lang="en-US" sz="200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sz="1600" b="1" dirty="0">
                <a:solidFill>
                  <a:schemeClr val="accent5"/>
                </a:solidFill>
                <a:latin typeface="+mj-lt"/>
              </a:rPr>
              <a:t>October 17, 2:00-6:00pm EST</a:t>
            </a:r>
            <a:endParaRPr lang="en-US" dirty="0">
              <a:solidFill>
                <a:schemeClr val="accent5"/>
              </a:solidFill>
              <a:latin typeface="+mj-lt"/>
            </a:endParaRPr>
          </a:p>
          <a:p>
            <a:pPr lvl="2"/>
            <a:endParaRPr lang="en-US" sz="1600" b="1" dirty="0">
              <a:solidFill>
                <a:schemeClr val="accent5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Register on the </a:t>
            </a:r>
            <a:r>
              <a:rPr lang="en-US" sz="2400" b="1" dirty="0" err="1">
                <a:solidFill>
                  <a:srgbClr val="FFFFFF"/>
                </a:solidFill>
              </a:rPr>
              <a:t>KyCPA</a:t>
            </a:r>
            <a:r>
              <a:rPr lang="en-US" sz="2400" b="1" dirty="0">
                <a:solidFill>
                  <a:srgbClr val="FFFFFF"/>
                </a:solidFill>
              </a:rPr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184659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69091-B56C-7946-411E-C5A03109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449694" cy="40646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rueno" pitchFamily="2" charset="77"/>
              </a:rPr>
              <a:t>Educational Foundation Scholarships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A040-1378-7505-57BC-A18187C6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Annual scholarships for Kentucky accounting students</a:t>
            </a:r>
          </a:p>
          <a:p>
            <a:r>
              <a:rPr lang="en-US" dirty="0"/>
              <a:t>Amounts up to $2,500</a:t>
            </a:r>
          </a:p>
          <a:p>
            <a:r>
              <a:rPr lang="en-US" dirty="0"/>
              <a:t>Recognize academic achievement and leadership qualities in future KY CPAs</a:t>
            </a:r>
          </a:p>
          <a:p>
            <a:r>
              <a:rPr lang="en-US" dirty="0"/>
              <a:t>Must be a </a:t>
            </a:r>
            <a:r>
              <a:rPr lang="en-US" dirty="0" err="1"/>
              <a:t>KyCPA</a:t>
            </a:r>
            <a:r>
              <a:rPr lang="en-US" dirty="0"/>
              <a:t> student member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D4ED-AFAD-2D27-67C1-CE587FFFA71E}"/>
              </a:ext>
            </a:extLst>
          </p:cNvPr>
          <p:cNvSpPr/>
          <p:nvPr/>
        </p:nvSpPr>
        <p:spPr>
          <a:xfrm flipH="1" flipV="1">
            <a:off x="-672993" y="6246347"/>
            <a:ext cx="13742815" cy="1223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76AE0-0A7C-D6EE-A99A-6B3F9EDDF920}"/>
              </a:ext>
            </a:extLst>
          </p:cNvPr>
          <p:cNvSpPr/>
          <p:nvPr/>
        </p:nvSpPr>
        <p:spPr>
          <a:xfrm flipH="1" flipV="1">
            <a:off x="-416961" y="-669401"/>
            <a:ext cx="13742815" cy="1223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AF89-EB31-F263-9939-602B7F7FE2C1}"/>
              </a:ext>
            </a:extLst>
          </p:cNvPr>
          <p:cNvSpPr txBox="1"/>
          <p:nvPr/>
        </p:nvSpPr>
        <p:spPr>
          <a:xfrm>
            <a:off x="0" y="6281875"/>
            <a:ext cx="121889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2AC2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Applications accepted </a:t>
            </a:r>
            <a:r>
              <a:rPr lang="en-US" sz="2400" b="1" i="1" dirty="0">
                <a:solidFill>
                  <a:srgbClr val="E2AC24"/>
                </a:solidFill>
                <a:latin typeface="Century Gothic" panose="020F0302020204030204"/>
              </a:rPr>
              <a:t>Nov 1 2024 – Feb 14 2025</a:t>
            </a:r>
            <a:endParaRPr lang="en-US" sz="2400" b="1" i="1" u="none" strike="noStrike" kern="1200" cap="none" spc="0" normalizeH="0" baseline="0" noProof="0" dirty="0">
              <a:ln>
                <a:noFill/>
              </a:ln>
              <a:solidFill>
                <a:srgbClr val="E2AC24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9EE7894-DF0D-3B20-86BD-1EA65197D7E9}"/>
              </a:ext>
            </a:extLst>
          </p:cNvPr>
          <p:cNvSpPr/>
          <p:nvPr/>
        </p:nvSpPr>
        <p:spPr>
          <a:xfrm rot="16200000">
            <a:off x="325993" y="1001011"/>
            <a:ext cx="4946329" cy="4855977"/>
          </a:xfrm>
          <a:prstGeom prst="arc">
            <a:avLst>
              <a:gd name="adj1" fmla="val 14015508"/>
              <a:gd name="adj2" fmla="val 13159883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69091-B56C-7946-411E-C5A03109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rueno" pitchFamily="2" charset="77"/>
              </a:rPr>
              <a:t>Diversity &amp; Inclusion Scholarship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A040-1378-7505-57BC-A18187C6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CPA Review Materials for racial/ethnic minority students</a:t>
            </a:r>
          </a:p>
          <a:p>
            <a:r>
              <a:rPr lang="en-US" dirty="0"/>
              <a:t>Geared towards seniors or recently graduated students who are ready to take the CPA exam</a:t>
            </a:r>
          </a:p>
          <a:p>
            <a:r>
              <a:rPr lang="en-US" dirty="0"/>
              <a:t>Scholarship application opens Spring 2025</a:t>
            </a:r>
          </a:p>
        </p:txBody>
      </p:sp>
    </p:spTree>
    <p:extLst>
      <p:ext uri="{BB962C8B-B14F-4D97-AF65-F5344CB8AC3E}">
        <p14:creationId xmlns:p14="http://schemas.microsoft.com/office/powerpoint/2010/main" val="334681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71692B-8D4E-6875-7DA0-9037B36AC5CB}"/>
              </a:ext>
            </a:extLst>
          </p:cNvPr>
          <p:cNvSpPr/>
          <p:nvPr/>
        </p:nvSpPr>
        <p:spPr>
          <a:xfrm flipH="1" flipV="1">
            <a:off x="4914900" y="-224856"/>
            <a:ext cx="7836520" cy="8035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DEBC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956D-FED5-DBD7-34AA-1A2882A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Trueno" pitchFamily="2" charset="77"/>
              </a:rPr>
              <a:t>CAP 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5A06-60B8-5695-3C22-A4B95DE6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Topics Include: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r>
              <a:rPr lang="en-US" dirty="0"/>
              <a:t>LinkedIn workshop</a:t>
            </a:r>
          </a:p>
          <a:p>
            <a:r>
              <a:rPr lang="en-US" dirty="0"/>
              <a:t>Career opportunities panel</a:t>
            </a:r>
          </a:p>
          <a:p>
            <a:r>
              <a:rPr lang="en-US" dirty="0"/>
              <a:t>CPA exam panel</a:t>
            </a:r>
          </a:p>
          <a:p>
            <a:r>
              <a:rPr lang="en-US" dirty="0"/>
              <a:t>Accounting Jeopardy</a:t>
            </a:r>
          </a:p>
          <a:p>
            <a:r>
              <a:rPr lang="en-US" dirty="0"/>
              <a:t>Interview tips</a:t>
            </a:r>
          </a:p>
          <a:p>
            <a:r>
              <a:rPr lang="en-US" dirty="0"/>
              <a:t>Mock interviews</a:t>
            </a:r>
          </a:p>
          <a:p>
            <a:r>
              <a:rPr lang="en-US" dirty="0"/>
              <a:t>Meet the Firms reception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4A96-B7E8-93A0-3CB6-742DEC30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2687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ueno" pitchFamily="2" charset="77"/>
                <a:ea typeface="+mn-ea"/>
                <a:cs typeface="+mn-cs"/>
              </a:rPr>
              <a:t>Mold the Skills You Need to Stand Out at CAP 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ＭＳ Ｐゴシック" pitchFamily="-112" charset="-128"/>
                <a:cs typeface="Arial"/>
              </a:rPr>
              <a:t>Designed to enhance professional skills, develop leadership skills, master interviewing techniques, perfect networking and communication skills, &amp; learn about career opportunities.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20F64-C0E9-26B3-3AB9-28DC5D412F93}"/>
              </a:ext>
            </a:extLst>
          </p:cNvPr>
          <p:cNvSpPr txBox="1"/>
          <p:nvPr/>
        </p:nvSpPr>
        <p:spPr>
          <a:xfrm>
            <a:off x="5183188" y="5861050"/>
            <a:ext cx="507103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Gothic" panose="020F0302020204030204"/>
              </a:rPr>
              <a:t>Next CAP U is Nov 8-9 2024 in Louisville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4FF173-DFAC-291B-D567-2DB8EDF5AC9E}"/>
              </a:ext>
            </a:extLst>
          </p:cNvPr>
          <p:cNvSpPr/>
          <p:nvPr/>
        </p:nvSpPr>
        <p:spPr>
          <a:xfrm>
            <a:off x="-599787" y="-1297077"/>
            <a:ext cx="2694472" cy="26944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5F8708-523E-EF56-238F-63700FFAA1B3}"/>
              </a:ext>
            </a:extLst>
          </p:cNvPr>
          <p:cNvSpPr/>
          <p:nvPr/>
        </p:nvSpPr>
        <p:spPr>
          <a:xfrm>
            <a:off x="600226" y="-887105"/>
            <a:ext cx="1874529" cy="1874529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6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7CECCB-0AC0-CB17-7F2E-0DF9EDCE916B}"/>
              </a:ext>
            </a:extLst>
          </p:cNvPr>
          <p:cNvSpPr/>
          <p:nvPr/>
        </p:nvSpPr>
        <p:spPr>
          <a:xfrm flipH="1" flipV="1">
            <a:off x="-407020" y="-224854"/>
            <a:ext cx="13158440" cy="191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D5F5C-D638-8E7F-589A-39C8EFB8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46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Trueno" pitchFamily="2" charset="77"/>
              </a:rPr>
              <a:t>Student Ambassador Program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DAAFEF-3D51-8083-32E3-4010650F5EA7}"/>
              </a:ext>
            </a:extLst>
          </p:cNvPr>
          <p:cNvSpPr/>
          <p:nvPr/>
        </p:nvSpPr>
        <p:spPr>
          <a:xfrm>
            <a:off x="730817" y="2301161"/>
            <a:ext cx="5157786" cy="356992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5836F-7239-E9DE-5D7B-D064EAE30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8759" y="2838927"/>
            <a:ext cx="4721902" cy="3281128"/>
          </a:xfrm>
        </p:spPr>
        <p:txBody>
          <a:bodyPr>
            <a:norm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Build awareness of free </a:t>
            </a:r>
            <a:r>
              <a:rPr lang="en-US" sz="2400" dirty="0" err="1">
                <a:solidFill>
                  <a:schemeClr val="accent1"/>
                </a:solidFill>
              </a:rPr>
              <a:t>KyCPA</a:t>
            </a:r>
            <a:r>
              <a:rPr lang="en-US" sz="2400" dirty="0">
                <a:solidFill>
                  <a:schemeClr val="accent1"/>
                </a:solidFill>
              </a:rPr>
              <a:t> student membership benefits and programs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Increase visibility of </a:t>
            </a:r>
            <a:r>
              <a:rPr lang="en-US" sz="2400" dirty="0" err="1">
                <a:solidFill>
                  <a:schemeClr val="accent1"/>
                </a:solidFill>
              </a:rPr>
              <a:t>KyCPA</a:t>
            </a:r>
            <a:r>
              <a:rPr lang="en-US" sz="2400" dirty="0">
                <a:solidFill>
                  <a:schemeClr val="accent1"/>
                </a:solidFill>
              </a:rPr>
              <a:t> on your campus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Strengthen ties between </a:t>
            </a:r>
            <a:r>
              <a:rPr lang="en-US" sz="2400" dirty="0" err="1">
                <a:solidFill>
                  <a:schemeClr val="accent1"/>
                </a:solidFill>
              </a:rPr>
              <a:t>KyCPA</a:t>
            </a:r>
            <a:r>
              <a:rPr lang="en-US" sz="2400" dirty="0">
                <a:solidFill>
                  <a:schemeClr val="accent1"/>
                </a:solidFill>
              </a:rPr>
              <a:t> and your school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341B-AB85-2A81-B6FB-CF964BF5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6354" y="1868710"/>
            <a:ext cx="2726712" cy="823912"/>
          </a:xfrm>
          <a:prstGeom prst="flowChartTerminator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>
                <a:solidFill>
                  <a:srgbClr val="FFC425"/>
                </a:solidFill>
              </a:rPr>
              <a:t>Purpose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981C9B7-AA9A-1350-ACBF-E79806934EC3}"/>
              </a:ext>
            </a:extLst>
          </p:cNvPr>
          <p:cNvSpPr/>
          <p:nvPr/>
        </p:nvSpPr>
        <p:spPr>
          <a:xfrm>
            <a:off x="6507321" y="2301161"/>
            <a:ext cx="5157786" cy="356992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3CE0D5-63A0-33ED-430A-709BEFC5B3D6}"/>
              </a:ext>
            </a:extLst>
          </p:cNvPr>
          <p:cNvSpPr txBox="1">
            <a:spLocks/>
          </p:cNvSpPr>
          <p:nvPr/>
        </p:nvSpPr>
        <p:spPr>
          <a:xfrm>
            <a:off x="6725263" y="2838927"/>
            <a:ext cx="4721902" cy="32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Mentor opportunity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Letter of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Invitation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KyCPA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spring awards banquet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Resume builder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6B372E-8F63-FCC1-6082-C3B394A6EE6B}"/>
              </a:ext>
            </a:extLst>
          </p:cNvPr>
          <p:cNvSpPr txBox="1">
            <a:spLocks/>
          </p:cNvSpPr>
          <p:nvPr/>
        </p:nvSpPr>
        <p:spPr>
          <a:xfrm>
            <a:off x="7722858" y="1868710"/>
            <a:ext cx="2726712" cy="823912"/>
          </a:xfrm>
          <a:prstGeom prst="flowChartTerminator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42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C235-8065-17C2-EF61-C1A7C5A44560}"/>
              </a:ext>
            </a:extLst>
          </p:cNvPr>
          <p:cNvSpPr txBox="1"/>
          <p:nvPr/>
        </p:nvSpPr>
        <p:spPr>
          <a:xfrm>
            <a:off x="0" y="6014740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Applications for Fall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2025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—Spring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2026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 positions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open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May 2025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ueno"/>
            </a:endParaRPr>
          </a:p>
        </p:txBody>
      </p:sp>
    </p:spTree>
    <p:extLst>
      <p:ext uri="{BB962C8B-B14F-4D97-AF65-F5344CB8AC3E}">
        <p14:creationId xmlns:p14="http://schemas.microsoft.com/office/powerpoint/2010/main" val="349092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>
            <a:extLst>
              <a:ext uri="{FF2B5EF4-FFF2-40B4-BE49-F238E27FC236}">
                <a16:creationId xmlns:a16="http://schemas.microsoft.com/office/drawing/2014/main" id="{2E88509A-C61F-1151-C25A-9C347CE30205}"/>
              </a:ext>
            </a:extLst>
          </p:cNvPr>
          <p:cNvSpPr/>
          <p:nvPr/>
        </p:nvSpPr>
        <p:spPr>
          <a:xfrm rot="4851819">
            <a:off x="2325537" y="3480312"/>
            <a:ext cx="2897291" cy="2894734"/>
          </a:xfrm>
          <a:prstGeom prst="arc">
            <a:avLst>
              <a:gd name="adj1" fmla="val 14001983"/>
              <a:gd name="adj2" fmla="val 3879634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CECCB-0AC0-CB17-7F2E-0DF9EDCE916B}"/>
              </a:ext>
            </a:extLst>
          </p:cNvPr>
          <p:cNvSpPr/>
          <p:nvPr/>
        </p:nvSpPr>
        <p:spPr>
          <a:xfrm flipH="1" flipV="1">
            <a:off x="-407020" y="-224854"/>
            <a:ext cx="13158440" cy="191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D5F5C-D638-8E7F-589A-39C8EFB8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accent2"/>
                </a:solidFill>
                <a:latin typeface="Trueno" pitchFamily="2" charset="77"/>
              </a:rPr>
              <a:t>Employer Guide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3CE0D5-63A0-33ED-430A-709BEFC5B3D6}"/>
              </a:ext>
            </a:extLst>
          </p:cNvPr>
          <p:cNvSpPr txBox="1">
            <a:spLocks/>
          </p:cNvSpPr>
          <p:nvPr/>
        </p:nvSpPr>
        <p:spPr>
          <a:xfrm>
            <a:off x="6725263" y="2692623"/>
            <a:ext cx="4721902" cy="32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89057-8F49-FC9B-310C-2BBDA68734F6}"/>
              </a:ext>
            </a:extLst>
          </p:cNvPr>
          <p:cNvSpPr txBox="1"/>
          <p:nvPr/>
        </p:nvSpPr>
        <p:spPr>
          <a:xfrm>
            <a:off x="6096000" y="2064842"/>
            <a:ext cx="73803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What’s Inside?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Why CPA?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Why Join?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Get Involved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Become a CPA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CPA Exam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Licensure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Continuing Professional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Get Noticed, Get Hired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Firms</a:t>
            </a:r>
          </a:p>
        </p:txBody>
      </p:sp>
      <p:pic>
        <p:nvPicPr>
          <p:cNvPr id="3" name="Picture 2" descr="A qr code with a logo&#10;&#10;Description automatically generated">
            <a:extLst>
              <a:ext uri="{FF2B5EF4-FFF2-40B4-BE49-F238E27FC236}">
                <a16:creationId xmlns:a16="http://schemas.microsoft.com/office/drawing/2014/main" id="{918657B7-212E-C017-16E7-2A764DDD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24" y="2270370"/>
            <a:ext cx="3430953" cy="34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76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yCPA">
      <a:dk1>
        <a:srgbClr val="00609A"/>
      </a:dk1>
      <a:lt1>
        <a:srgbClr val="FFFFFF"/>
      </a:lt1>
      <a:dk2>
        <a:srgbClr val="000000"/>
      </a:dk2>
      <a:lt2>
        <a:srgbClr val="E9E5DC"/>
      </a:lt2>
      <a:accent1>
        <a:srgbClr val="00609A"/>
      </a:accent1>
      <a:accent2>
        <a:srgbClr val="E2AC24"/>
      </a:accent2>
      <a:accent3>
        <a:srgbClr val="FFD301"/>
      </a:accent3>
      <a:accent4>
        <a:srgbClr val="0289CE"/>
      </a:accent4>
      <a:accent5>
        <a:srgbClr val="FFCA03"/>
      </a:accent5>
      <a:accent6>
        <a:srgbClr val="FDEBC7"/>
      </a:accent6>
      <a:hlink>
        <a:srgbClr val="0289CE"/>
      </a:hlink>
      <a:folHlink>
        <a:srgbClr val="0289C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yCPA">
      <a:dk1>
        <a:srgbClr val="00609A"/>
      </a:dk1>
      <a:lt1>
        <a:srgbClr val="FFFFFF"/>
      </a:lt1>
      <a:dk2>
        <a:srgbClr val="000000"/>
      </a:dk2>
      <a:lt2>
        <a:srgbClr val="E9E5DC"/>
      </a:lt2>
      <a:accent1>
        <a:srgbClr val="00609A"/>
      </a:accent1>
      <a:accent2>
        <a:srgbClr val="E2AC24"/>
      </a:accent2>
      <a:accent3>
        <a:srgbClr val="FFD301"/>
      </a:accent3>
      <a:accent4>
        <a:srgbClr val="0289CE"/>
      </a:accent4>
      <a:accent5>
        <a:srgbClr val="FFCA03"/>
      </a:accent5>
      <a:accent6>
        <a:srgbClr val="FDEBC7"/>
      </a:accent6>
      <a:hlink>
        <a:srgbClr val="0289CE"/>
      </a:hlink>
      <a:folHlink>
        <a:srgbClr val="0289C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994df7-38d0-45a4-ac34-be737dd31785">
      <Terms xmlns="http://schemas.microsoft.com/office/infopath/2007/PartnerControls"/>
    </lcf76f155ced4ddcb4097134ff3c332f>
    <TaxCatchAll xmlns="f526dbaa-18b7-471d-a5d4-b6442a20bb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B55BC1E71A438FF46249CD5028AA" ma:contentTypeVersion="16" ma:contentTypeDescription="Create a new document." ma:contentTypeScope="" ma:versionID="c2639de05accc7779704c31065869a29">
  <xsd:schema xmlns:xsd="http://www.w3.org/2001/XMLSchema" xmlns:xs="http://www.w3.org/2001/XMLSchema" xmlns:p="http://schemas.microsoft.com/office/2006/metadata/properties" xmlns:ns2="e5994df7-38d0-45a4-ac34-be737dd31785" xmlns:ns3="f526dbaa-18b7-471d-a5d4-b6442a20bb6d" targetNamespace="http://schemas.microsoft.com/office/2006/metadata/properties" ma:root="true" ma:fieldsID="b7d32461290d80b9a1fc092b5d2da2a9" ns2:_="" ns3:_="">
    <xsd:import namespace="e5994df7-38d0-45a4-ac34-be737dd31785"/>
    <xsd:import namespace="f526dbaa-18b7-471d-a5d4-b6442a20b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94df7-38d0-45a4-ac34-be737dd31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38cebd-a8b7-46d7-b87b-0cb84d34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6dbaa-18b7-471d-a5d4-b6442a20bb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cb5c97-039a-4533-a7c5-46a91f2a4a47}" ma:internalName="TaxCatchAll" ma:showField="CatchAllData" ma:web="f526dbaa-18b7-471d-a5d4-b6442a20b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9A4B8-CD8E-4E42-8B69-8E1562A4D545}">
  <ds:schemaRefs>
    <ds:schemaRef ds:uri="http://schemas.microsoft.com/office/2006/metadata/properties"/>
    <ds:schemaRef ds:uri="http://schemas.microsoft.com/office/infopath/2007/PartnerControls"/>
    <ds:schemaRef ds:uri="e5994df7-38d0-45a4-ac34-be737dd31785"/>
    <ds:schemaRef ds:uri="f526dbaa-18b7-471d-a5d4-b6442a20bb6d"/>
  </ds:schemaRefs>
</ds:datastoreItem>
</file>

<file path=customXml/itemProps2.xml><?xml version="1.0" encoding="utf-8"?>
<ds:datastoreItem xmlns:ds="http://schemas.openxmlformats.org/officeDocument/2006/customXml" ds:itemID="{244828C2-BA66-4E34-AD05-62DEE0AD8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33C4B-085B-4BBB-919A-C097E7EE8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94df7-38d0-45a4-ac34-be737dd31785"/>
    <ds:schemaRef ds:uri="f526dbaa-18b7-471d-a5d4-b6442a20b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467</Words>
  <Application>Microsoft Office PowerPoint</Application>
  <PresentationFormat>Widescreen</PresentationFormat>
  <Paragraphs>95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KyCPA  Student Membership</vt:lpstr>
      <vt:lpstr>About the KyCPA</vt:lpstr>
      <vt:lpstr>KyCPA Student Member Benefits</vt:lpstr>
      <vt:lpstr>The CPA Exam</vt:lpstr>
      <vt:lpstr>Educational Foundation Scholarships</vt:lpstr>
      <vt:lpstr>Diversity &amp; Inclusion Scholarship</vt:lpstr>
      <vt:lpstr>CAP U</vt:lpstr>
      <vt:lpstr>Student Ambassador Program</vt:lpstr>
      <vt:lpstr>Employer Guide</vt:lpstr>
      <vt:lpstr>Useful Resources</vt:lpstr>
      <vt:lpstr>Get Connected!</vt:lpstr>
      <vt:lpstr>Join KyCPA for Free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KyCPA  Student Membership</dc:title>
  <dc:creator>Zoe Sapin</dc:creator>
  <cp:lastModifiedBy>Zoe Sapin</cp:lastModifiedBy>
  <cp:revision>25</cp:revision>
  <dcterms:created xsi:type="dcterms:W3CDTF">2023-08-22T16:19:29Z</dcterms:created>
  <dcterms:modified xsi:type="dcterms:W3CDTF">2024-09-24T15:08:48Z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0x01010048C1B55BC1E71A438FF46249CD5028AA</vt:lpwstr>
  </property>
  <property fmtid="{D5CDD505-2E9C-101B-9397-08002B2CF9AE}" pid="3" name="MediaServiceImageTags">
    <vt:lpwstr/>
  </property>
</Properties>
</file>