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7" r:id="rId1"/>
  </p:sldMasterIdLst>
  <p:notesMasterIdLst>
    <p:notesMasterId r:id="rId11"/>
  </p:notesMasterIdLst>
  <p:sldIdLst>
    <p:sldId id="263" r:id="rId2"/>
    <p:sldId id="259" r:id="rId3"/>
    <p:sldId id="262" r:id="rId4"/>
    <p:sldId id="268" r:id="rId5"/>
    <p:sldId id="264" r:id="rId6"/>
    <p:sldId id="266" r:id="rId7"/>
    <p:sldId id="269" r:id="rId8"/>
    <p:sldId id="272" r:id="rId9"/>
    <p:sldId id="27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395" autoAdjust="0"/>
  </p:normalViewPr>
  <p:slideViewPr>
    <p:cSldViewPr snapToGrid="0">
      <p:cViewPr varScale="1">
        <p:scale>
          <a:sx n="111" d="100"/>
          <a:sy n="111" d="100"/>
        </p:scale>
        <p:origin x="456"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12380D-9DF9-4230-B28E-5B6EC34E942B}" type="datetimeFigureOut">
              <a:rPr lang="en-US" smtClean="0"/>
              <a:t>11/22/2022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3A795F-C910-4DDE-9591-43EE011E494E}" type="slidenum">
              <a:rPr lang="en-US" smtClean="0"/>
              <a:t>‹#›</a:t>
            </a:fld>
            <a:endParaRPr lang="en-US"/>
          </a:p>
        </p:txBody>
      </p:sp>
    </p:spTree>
    <p:extLst>
      <p:ext uri="{BB962C8B-B14F-4D97-AF65-F5344CB8AC3E}">
        <p14:creationId xmlns:p14="http://schemas.microsoft.com/office/powerpoint/2010/main" val="2251051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3A795F-C910-4DDE-9591-43EE011E494E}" type="slidenum">
              <a:rPr lang="en-US" smtClean="0"/>
              <a:t>1</a:t>
            </a:fld>
            <a:endParaRPr lang="en-US"/>
          </a:p>
        </p:txBody>
      </p:sp>
    </p:spTree>
    <p:extLst>
      <p:ext uri="{BB962C8B-B14F-4D97-AF65-F5344CB8AC3E}">
        <p14:creationId xmlns:p14="http://schemas.microsoft.com/office/powerpoint/2010/main" val="472326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 Service</a:t>
            </a:r>
            <a:r>
              <a:rPr lang="en-US" baseline="0" dirty="0" smtClean="0"/>
              <a:t> oriented industry &gt; </a:t>
            </a:r>
            <a:r>
              <a:rPr lang="en-US" dirty="0" smtClean="0"/>
              <a:t>accommodating client needs is pivotal to long-term</a:t>
            </a:r>
            <a:r>
              <a:rPr lang="en-US" baseline="0" dirty="0" smtClean="0"/>
              <a:t> success &gt; driven by client demand</a:t>
            </a:r>
          </a:p>
          <a:p>
            <a:r>
              <a:rPr lang="en-US" baseline="0" dirty="0" smtClean="0"/>
              <a:t> - meeting client demands often means accountants work long and strenuous hours</a:t>
            </a:r>
          </a:p>
          <a:p>
            <a:r>
              <a:rPr lang="en-US" baseline="0" dirty="0" smtClean="0"/>
              <a:t> - Compressed busy season &gt; tax season, audit season, unforgiving deadlines.  Accountants often find themselves working well over 40 hours per week for weeks or months on end, especially during the first quarter of the calendar year.</a:t>
            </a:r>
          </a:p>
          <a:p>
            <a:r>
              <a:rPr lang="en-US" baseline="0" dirty="0" smtClean="0"/>
              <a:t> - From an organizational perspective, the busy season acts as selection mechanism, a rite of passage, which identifies employees who work effectively under the most challenging circumstances.  </a:t>
            </a:r>
          </a:p>
          <a:p>
            <a:r>
              <a:rPr lang="en-US" baseline="0" dirty="0" smtClean="0"/>
              <a:t> - From a firm economic perspective, a high percentage of a firm’s billable hours are generated during this time, the busy season.    </a:t>
            </a:r>
            <a:endParaRPr lang="en-US" dirty="0"/>
          </a:p>
        </p:txBody>
      </p:sp>
      <p:sp>
        <p:nvSpPr>
          <p:cNvPr id="4" name="Slide Number Placeholder 3"/>
          <p:cNvSpPr>
            <a:spLocks noGrp="1"/>
          </p:cNvSpPr>
          <p:nvPr>
            <p:ph type="sldNum" sz="quarter" idx="10"/>
          </p:nvPr>
        </p:nvSpPr>
        <p:spPr/>
        <p:txBody>
          <a:bodyPr/>
          <a:lstStyle/>
          <a:p>
            <a:fld id="{50B07302-0E90-4181-90AE-7C9329EF7654}" type="slidenum">
              <a:rPr lang="en-US" smtClean="0"/>
              <a:t>2</a:t>
            </a:fld>
            <a:endParaRPr lang="en-US" dirty="0"/>
          </a:p>
        </p:txBody>
      </p:sp>
    </p:spTree>
    <p:extLst>
      <p:ext uri="{BB962C8B-B14F-4D97-AF65-F5344CB8AC3E}">
        <p14:creationId xmlns:p14="http://schemas.microsoft.com/office/powerpoint/2010/main" val="4029781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 - I care deeply about our young people.  I care deeply about the young ppl entering the accounting profession.  In my current role, I want to welcome them into a positive and nurturing environment.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 - this study will stimulate discussion for increased need/importance of leadership skills to accounting practice.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 - the AICPA in its Core Competency Framework for entry into the Accounting Profession emphasizes the importance of leadership skills, including the ability to motivate others, lead teams, and facilitate development of consensus.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baseline="0" dirty="0" smtClean="0"/>
              <a:t>Millennial characteristics:  technologically </a:t>
            </a:r>
            <a:r>
              <a:rPr lang="en-US" baseline="0" dirty="0" err="1" smtClean="0"/>
              <a:t>savy</a:t>
            </a:r>
            <a:r>
              <a:rPr lang="en-US" baseline="0" dirty="0" smtClean="0"/>
              <a:t>; embrace diversity; desire open communication; work in teams; work life balance; value flexibility; want to make immediate impact;  building a career is not a primary motivator for many millennials; work is a less significant part of their personal identity that with older generations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baseline="0" dirty="0" smtClean="0"/>
              <a:t>Gen X characteristics:  self-sufficient; </a:t>
            </a:r>
            <a:r>
              <a:rPr lang="en-US" baseline="0" dirty="0" err="1" smtClean="0"/>
              <a:t>tendancy</a:t>
            </a:r>
            <a:r>
              <a:rPr lang="en-US" baseline="0" dirty="0" smtClean="0"/>
              <a:t> to be quiet achievers; strong emphasis on work life balance; often appear skeptical; experienced being laid off, restructured, relocated more than any other generation, acquiring skill sets necessary to adaptability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baseline="0" dirty="0" smtClean="0"/>
              <a:t> Boomer characteristics:  original workaholics; advise young workers to wait their turn; value paying your dues; had little notion of work life balance</a:t>
            </a:r>
            <a:endParaRPr lang="en-US" dirty="0" smtClean="0"/>
          </a:p>
          <a:p>
            <a:endParaRPr lang="en-US" dirty="0"/>
          </a:p>
        </p:txBody>
      </p:sp>
      <p:sp>
        <p:nvSpPr>
          <p:cNvPr id="4" name="Slide Number Placeholder 3"/>
          <p:cNvSpPr>
            <a:spLocks noGrp="1"/>
          </p:cNvSpPr>
          <p:nvPr>
            <p:ph type="sldNum" sz="quarter" idx="10"/>
          </p:nvPr>
        </p:nvSpPr>
        <p:spPr/>
        <p:txBody>
          <a:bodyPr/>
          <a:lstStyle/>
          <a:p>
            <a:fld id="{50B07302-0E90-4181-90AE-7C9329EF7654}" type="slidenum">
              <a:rPr lang="en-US" smtClean="0"/>
              <a:t>3</a:t>
            </a:fld>
            <a:endParaRPr lang="en-US" dirty="0"/>
          </a:p>
        </p:txBody>
      </p:sp>
    </p:spTree>
    <p:extLst>
      <p:ext uri="{BB962C8B-B14F-4D97-AF65-F5344CB8AC3E}">
        <p14:creationId xmlns:p14="http://schemas.microsoft.com/office/powerpoint/2010/main" val="359905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Stress can lead to decreased performance and negative job outcomes</a:t>
            </a:r>
          </a:p>
          <a:p>
            <a:pPr marL="0" indent="0">
              <a:buFontTx/>
              <a:buNone/>
            </a:pPr>
            <a:endParaRPr lang="en-US" dirty="0" smtClean="0"/>
          </a:p>
          <a:p>
            <a:r>
              <a:rPr lang="en-US" dirty="0" smtClean="0"/>
              <a:t> - study published in 1958 &gt; 40 male accountants were examined for 6 months in 1957.  Complete records were kept of weight, exercise,</a:t>
            </a:r>
            <a:r>
              <a:rPr lang="en-US" baseline="0" dirty="0" smtClean="0"/>
              <a:t> diet, and work loads.  Results indicate that severe occupational stress are associated with sudden and profound rise in cholesterol levels.  Lower levels of cholesterol were observed during times of minimal stress.  Friedman found that cholesterol levels of tax accountants rose during tax season, peaked around 4/15, then declined to a more normal range by June.  </a:t>
            </a:r>
          </a:p>
          <a:p>
            <a:endParaRPr lang="en-US" dirty="0" smtClean="0"/>
          </a:p>
          <a:p>
            <a:r>
              <a:rPr lang="en-US" dirty="0" smtClean="0"/>
              <a:t> - stress can generate</a:t>
            </a:r>
            <a:r>
              <a:rPr lang="en-US" baseline="0" dirty="0" smtClean="0"/>
              <a:t> health problems for individuals, deterioration of mental health, increased group health premiums, increased absenteeism, and turnover</a:t>
            </a:r>
          </a:p>
          <a:p>
            <a:endParaRPr lang="en-US" baseline="0" dirty="0" smtClean="0"/>
          </a:p>
          <a:p>
            <a:r>
              <a:rPr lang="en-US" baseline="0" dirty="0" smtClean="0"/>
              <a:t> - Employee turnover is costly &gt; results in increased training and onboarding costs; lost productivity; decreased audit quality; quality of services being provided</a:t>
            </a:r>
          </a:p>
          <a:p>
            <a:endParaRPr lang="en-US" baseline="0" dirty="0" smtClean="0"/>
          </a:p>
          <a:p>
            <a:r>
              <a:rPr lang="en-US" baseline="0" dirty="0" smtClean="0"/>
              <a:t> - Academic implications &gt; seems to be a mismatch between the desire for leadership skills in the accounting profession and the amount of attention these skills get within the accounting curriculum and universities.  </a:t>
            </a:r>
          </a:p>
          <a:p>
            <a:r>
              <a:rPr lang="en-US" baseline="0" dirty="0" smtClean="0"/>
              <a:t> - the development of leadership skills is a journey that begins by helping students perceive themselves as future leaders &gt; resources can be utilized to help students develop a leadership mindset that will empower them to embrace future opportunities to develop leadership abilities.  These may arise in the form of additional training/CPE and corporate sponsored training programs.  </a:t>
            </a:r>
          </a:p>
          <a:p>
            <a:endParaRPr lang="en-US" dirty="0"/>
          </a:p>
        </p:txBody>
      </p:sp>
      <p:sp>
        <p:nvSpPr>
          <p:cNvPr id="4" name="Slide Number Placeholder 3"/>
          <p:cNvSpPr>
            <a:spLocks noGrp="1"/>
          </p:cNvSpPr>
          <p:nvPr>
            <p:ph type="sldNum" sz="quarter" idx="10"/>
          </p:nvPr>
        </p:nvSpPr>
        <p:spPr/>
        <p:txBody>
          <a:bodyPr/>
          <a:lstStyle/>
          <a:p>
            <a:fld id="{50B07302-0E90-4181-90AE-7C9329EF7654}" type="slidenum">
              <a:rPr lang="en-US" smtClean="0"/>
              <a:t>4</a:t>
            </a:fld>
            <a:endParaRPr lang="en-US" dirty="0"/>
          </a:p>
        </p:txBody>
      </p:sp>
    </p:spTree>
    <p:extLst>
      <p:ext uri="{BB962C8B-B14F-4D97-AF65-F5344CB8AC3E}">
        <p14:creationId xmlns:p14="http://schemas.microsoft.com/office/powerpoint/2010/main" val="250866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 builds upon</a:t>
            </a:r>
            <a:r>
              <a:rPr lang="en-US" baseline="0" dirty="0" smtClean="0"/>
              <a:t> previous works examining relationship between role stressors using quantitative methods</a:t>
            </a:r>
          </a:p>
          <a:p>
            <a:r>
              <a:rPr lang="en-US" baseline="0" dirty="0" smtClean="0"/>
              <a:t> - dives deeper than previous studies, to my knowledge, by examining the specific impacts of role stressors, LMX, and burnout on the public accounting profession, specifically millennial </a:t>
            </a:r>
            <a:r>
              <a:rPr lang="en-US" baseline="0" dirty="0" err="1" smtClean="0"/>
              <a:t>cpas</a:t>
            </a:r>
            <a:endParaRPr lang="en-US" baseline="0" dirty="0" smtClean="0"/>
          </a:p>
          <a:p>
            <a:r>
              <a:rPr lang="en-US" baseline="0" dirty="0" smtClean="0"/>
              <a:t>- Focus will be on millennial </a:t>
            </a:r>
            <a:r>
              <a:rPr lang="en-US" baseline="0" dirty="0" err="1" smtClean="0"/>
              <a:t>cpas</a:t>
            </a:r>
            <a:r>
              <a:rPr lang="en-US" baseline="0" dirty="0" smtClean="0"/>
              <a:t> (born between 1982 and 2004)</a:t>
            </a:r>
            <a:endParaRPr lang="en-US" dirty="0"/>
          </a:p>
        </p:txBody>
      </p:sp>
      <p:sp>
        <p:nvSpPr>
          <p:cNvPr id="4" name="Slide Number Placeholder 3"/>
          <p:cNvSpPr>
            <a:spLocks noGrp="1"/>
          </p:cNvSpPr>
          <p:nvPr>
            <p:ph type="sldNum" sz="quarter" idx="10"/>
          </p:nvPr>
        </p:nvSpPr>
        <p:spPr/>
        <p:txBody>
          <a:bodyPr/>
          <a:lstStyle/>
          <a:p>
            <a:fld id="{9D3A795F-C910-4DDE-9591-43EE011E494E}" type="slidenum">
              <a:rPr lang="en-US" smtClean="0"/>
              <a:t>5</a:t>
            </a:fld>
            <a:endParaRPr lang="en-US"/>
          </a:p>
        </p:txBody>
      </p:sp>
    </p:spTree>
    <p:extLst>
      <p:ext uri="{BB962C8B-B14F-4D97-AF65-F5344CB8AC3E}">
        <p14:creationId xmlns:p14="http://schemas.microsoft.com/office/powerpoint/2010/main" val="2826154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 role stressors typically generate negative emotions</a:t>
            </a:r>
            <a:r>
              <a:rPr lang="en-US" baseline="0" dirty="0" smtClean="0"/>
              <a:t> and can have an adverse effect on employees’ psychological states</a:t>
            </a:r>
          </a:p>
          <a:p>
            <a:r>
              <a:rPr lang="en-US" baseline="0" dirty="0" smtClean="0"/>
              <a:t> - can result from a multitude of factors within a firm: violations of command; lack of autonomy; lack of feedback</a:t>
            </a:r>
          </a:p>
          <a:p>
            <a:r>
              <a:rPr lang="en-US" baseline="0" dirty="0" smtClean="0"/>
              <a:t> - decreased performance may result from accountants who experience extended periods of role overload</a:t>
            </a:r>
          </a:p>
          <a:p>
            <a:r>
              <a:rPr lang="en-US" baseline="0" dirty="0" smtClean="0"/>
              <a:t> - POINT:  a moderate amount of overload may actually induce a positive impact on employee performance by increasing motivation and efforts in order to meet demand &gt; known as eustress.  This can be beneficial to both the individual accountant the firm itself</a:t>
            </a:r>
            <a:endParaRPr lang="en-US" dirty="0"/>
          </a:p>
        </p:txBody>
      </p:sp>
      <p:sp>
        <p:nvSpPr>
          <p:cNvPr id="4" name="Slide Number Placeholder 3"/>
          <p:cNvSpPr>
            <a:spLocks noGrp="1"/>
          </p:cNvSpPr>
          <p:nvPr>
            <p:ph type="sldNum" sz="quarter" idx="10"/>
          </p:nvPr>
        </p:nvSpPr>
        <p:spPr/>
        <p:txBody>
          <a:bodyPr/>
          <a:lstStyle/>
          <a:p>
            <a:fld id="{50B07302-0E90-4181-90AE-7C9329EF7654}" type="slidenum">
              <a:rPr lang="en-US" smtClean="0"/>
              <a:t>6</a:t>
            </a:fld>
            <a:endParaRPr lang="en-US" dirty="0"/>
          </a:p>
        </p:txBody>
      </p:sp>
    </p:spTree>
    <p:extLst>
      <p:ext uri="{BB962C8B-B14F-4D97-AF65-F5344CB8AC3E}">
        <p14:creationId xmlns:p14="http://schemas.microsoft.com/office/powerpoint/2010/main" val="2307817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LMX originally developed from an approach called Vertical</a:t>
            </a:r>
            <a:r>
              <a:rPr lang="en-US" baseline="0" dirty="0" smtClean="0"/>
              <a:t> Dyad Linkage Theory in the 1970s.  During the 1980s, this was renamed Leader-Member Exchange.  </a:t>
            </a:r>
            <a:endParaRPr lang="en-US" dirty="0" smtClean="0"/>
          </a:p>
          <a:p>
            <a:r>
              <a:rPr lang="en-US" dirty="0" smtClean="0"/>
              <a:t> - recent evidence has shown that a curvilinear</a:t>
            </a:r>
            <a:r>
              <a:rPr lang="en-US" baseline="0" dirty="0" smtClean="0"/>
              <a:t> relationship exists between LMX and stress.  A high quality LMX relationship between a manager and a subordinate would be indicative of reduced stress for a subordinate, up to a correcting point.  These managers provide increased communication, emotional support, and clearly defined roles, which reduce uncertainty and assists in keeping stress levels low</a:t>
            </a:r>
          </a:p>
          <a:p>
            <a:endParaRPr lang="en-US" baseline="0" dirty="0" smtClean="0"/>
          </a:p>
          <a:p>
            <a:r>
              <a:rPr lang="en-US" baseline="0" dirty="0" smtClean="0"/>
              <a:t> - subordinates in high quality LMX relationships experience several advantages:  increased favor and rewards; increased communication from supervisors; decreased uncertainty.  Subordinates in low quality relationships tend to experience the opposite.  </a:t>
            </a:r>
          </a:p>
          <a:p>
            <a:r>
              <a:rPr lang="en-US" baseline="0" dirty="0" smtClean="0"/>
              <a:t>  - low quality relationship would lead to increased uncertainty and increased levels of stress</a:t>
            </a:r>
            <a:endParaRPr lang="en-US" dirty="0"/>
          </a:p>
        </p:txBody>
      </p:sp>
      <p:sp>
        <p:nvSpPr>
          <p:cNvPr id="4" name="Slide Number Placeholder 3"/>
          <p:cNvSpPr>
            <a:spLocks noGrp="1"/>
          </p:cNvSpPr>
          <p:nvPr>
            <p:ph type="sldNum" sz="quarter" idx="10"/>
          </p:nvPr>
        </p:nvSpPr>
        <p:spPr/>
        <p:txBody>
          <a:bodyPr/>
          <a:lstStyle/>
          <a:p>
            <a:fld id="{50B07302-0E90-4181-90AE-7C9329EF7654}" type="slidenum">
              <a:rPr lang="en-US" smtClean="0"/>
              <a:t>7</a:t>
            </a:fld>
            <a:endParaRPr lang="en-US" dirty="0"/>
          </a:p>
        </p:txBody>
      </p:sp>
    </p:spTree>
    <p:extLst>
      <p:ext uri="{BB962C8B-B14F-4D97-AF65-F5344CB8AC3E}">
        <p14:creationId xmlns:p14="http://schemas.microsoft.com/office/powerpoint/2010/main" val="2314221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 burnout refers to negative psychological</a:t>
            </a:r>
            <a:r>
              <a:rPr lang="en-US" baseline="0" dirty="0" smtClean="0"/>
              <a:t> response to stressors and consists</a:t>
            </a:r>
            <a:r>
              <a:rPr lang="en-US" dirty="0" smtClean="0"/>
              <a:t> of 3 dimensions</a:t>
            </a:r>
          </a:p>
          <a:p>
            <a:r>
              <a:rPr lang="en-US" dirty="0" smtClean="0"/>
              <a:t> - EMOTIONAL EXHAUSTION</a:t>
            </a:r>
            <a:r>
              <a:rPr lang="en-US" baseline="0" dirty="0" smtClean="0"/>
              <a:t>– represents the individual emotional strain of burnout.  In regards to sequencing, often the first dimension experienced.  It has also been identified in prior research as being the critical dimension of burnout.  Of the three burnout components, emotional exhaustion scores have been found to be the best predictor of actual turnover.  It is often regarded as the most salient proxy for burnout.  </a:t>
            </a:r>
          </a:p>
          <a:p>
            <a:endParaRPr lang="en-US" baseline="0" dirty="0" smtClean="0"/>
          </a:p>
          <a:p>
            <a:r>
              <a:rPr lang="en-US" baseline="0" dirty="0" smtClean="0"/>
              <a:t> - DEPERSONALIZATION – negative or detached response to various job aspects; detachment and callousness toward clients and coworkers; provides an emotional wall between the accountant and job demands.  A cynical attitude and poor performance are often symptoms of depersonalization.  </a:t>
            </a:r>
          </a:p>
          <a:p>
            <a:endParaRPr lang="en-US" baseline="0" dirty="0" smtClean="0"/>
          </a:p>
          <a:p>
            <a:r>
              <a:rPr lang="en-US" baseline="0" dirty="0" smtClean="0"/>
              <a:t> - REDUCED PERSONAL ACCOMPLISHMENT – decreased self-efficacy, feelings of incompetence, and lack of workplace achievement</a:t>
            </a:r>
          </a:p>
          <a:p>
            <a:r>
              <a:rPr lang="en-US" baseline="0" dirty="0" smtClean="0"/>
              <a:t> - each stressor may be manageable individually, but when occurring simultaneously with other stressors, may overwhelm the individual</a:t>
            </a:r>
          </a:p>
          <a:p>
            <a:endParaRPr lang="en-US" baseline="0" dirty="0" smtClean="0"/>
          </a:p>
          <a:p>
            <a:r>
              <a:rPr lang="en-US" baseline="0" dirty="0" smtClean="0"/>
              <a:t>-Poor job satisfaction, poor job performance, and high turnover intent are well established job outcomes associated </a:t>
            </a:r>
            <a:r>
              <a:rPr lang="en-US" baseline="0" smtClean="0"/>
              <a:t>with burnout.</a:t>
            </a:r>
            <a:endParaRPr lang="en-US" dirty="0"/>
          </a:p>
        </p:txBody>
      </p:sp>
      <p:sp>
        <p:nvSpPr>
          <p:cNvPr id="4" name="Slide Number Placeholder 3"/>
          <p:cNvSpPr>
            <a:spLocks noGrp="1"/>
          </p:cNvSpPr>
          <p:nvPr>
            <p:ph type="sldNum" sz="quarter" idx="10"/>
          </p:nvPr>
        </p:nvSpPr>
        <p:spPr/>
        <p:txBody>
          <a:bodyPr/>
          <a:lstStyle/>
          <a:p>
            <a:fld id="{50B07302-0E90-4181-90AE-7C9329EF7654}" type="slidenum">
              <a:rPr lang="en-US" smtClean="0"/>
              <a:t>8</a:t>
            </a:fld>
            <a:endParaRPr lang="en-US" dirty="0"/>
          </a:p>
        </p:txBody>
      </p:sp>
    </p:spTree>
    <p:extLst>
      <p:ext uri="{BB962C8B-B14F-4D97-AF65-F5344CB8AC3E}">
        <p14:creationId xmlns:p14="http://schemas.microsoft.com/office/powerpoint/2010/main" val="13817624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 the unmoderated effect</a:t>
            </a:r>
            <a:r>
              <a:rPr lang="en-US" baseline="0" dirty="0" smtClean="0"/>
              <a:t> experiences increased levels of burnout as opposed to the effect moderated by positive LMX with managers and </a:t>
            </a:r>
            <a:r>
              <a:rPr lang="en-US" baseline="0" dirty="0" smtClean="0"/>
              <a:t>supervisors</a:t>
            </a:r>
          </a:p>
          <a:p>
            <a:endParaRPr lang="en-US" baseline="0" dirty="0" smtClean="0"/>
          </a:p>
          <a:p>
            <a:r>
              <a:rPr lang="en-US" baseline="0" dirty="0" smtClean="0"/>
              <a:t>In our next podcast, we are going to conclude as we will be discussing research findings, firm implications, and ways CPA firms can go about minimizing the adverse effects of role stress and job burnout.  </a:t>
            </a:r>
            <a:endParaRPr lang="en-US" dirty="0"/>
          </a:p>
        </p:txBody>
      </p:sp>
      <p:sp>
        <p:nvSpPr>
          <p:cNvPr id="4" name="Slide Number Placeholder 3"/>
          <p:cNvSpPr>
            <a:spLocks noGrp="1"/>
          </p:cNvSpPr>
          <p:nvPr>
            <p:ph type="sldNum" sz="quarter" idx="10"/>
          </p:nvPr>
        </p:nvSpPr>
        <p:spPr/>
        <p:txBody>
          <a:bodyPr/>
          <a:lstStyle/>
          <a:p>
            <a:fld id="{50B07302-0E90-4181-90AE-7C9329EF7654}" type="slidenum">
              <a:rPr lang="en-US" smtClean="0"/>
              <a:t>9</a:t>
            </a:fld>
            <a:endParaRPr lang="en-US" dirty="0"/>
          </a:p>
        </p:txBody>
      </p:sp>
    </p:spTree>
    <p:extLst>
      <p:ext uri="{BB962C8B-B14F-4D97-AF65-F5344CB8AC3E}">
        <p14:creationId xmlns:p14="http://schemas.microsoft.com/office/powerpoint/2010/main" val="2257434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3D279E5-4260-154B-82E6-4D12C5975A6B}"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E2E4A-61A9-9D4F-88C7-D9B7D8DFB03C}" type="slidenum">
              <a:rPr lang="en-US" smtClean="0"/>
              <a:t>‹#›</a:t>
            </a:fld>
            <a:endParaRPr lang="en-US"/>
          </a:p>
        </p:txBody>
      </p:sp>
    </p:spTree>
    <p:extLst>
      <p:ext uri="{BB962C8B-B14F-4D97-AF65-F5344CB8AC3E}">
        <p14:creationId xmlns:p14="http://schemas.microsoft.com/office/powerpoint/2010/main" val="1042638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3D279E5-4260-154B-82E6-4D12C5975A6B}"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E2E4A-61A9-9D4F-88C7-D9B7D8DFB03C}" type="slidenum">
              <a:rPr lang="en-US" smtClean="0"/>
              <a:t>‹#›</a:t>
            </a:fld>
            <a:endParaRPr lang="en-US"/>
          </a:p>
        </p:txBody>
      </p:sp>
    </p:spTree>
    <p:extLst>
      <p:ext uri="{BB962C8B-B14F-4D97-AF65-F5344CB8AC3E}">
        <p14:creationId xmlns:p14="http://schemas.microsoft.com/office/powerpoint/2010/main" val="2461925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3D279E5-4260-154B-82E6-4D12C5975A6B}"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E2E4A-61A9-9D4F-88C7-D9B7D8DFB03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748076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3D279E5-4260-154B-82E6-4D12C5975A6B}"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E2E4A-61A9-9D4F-88C7-D9B7D8DFB03C}" type="slidenum">
              <a:rPr lang="en-US" smtClean="0"/>
              <a:t>‹#›</a:t>
            </a:fld>
            <a:endParaRPr lang="en-US"/>
          </a:p>
        </p:txBody>
      </p:sp>
    </p:spTree>
    <p:extLst>
      <p:ext uri="{BB962C8B-B14F-4D97-AF65-F5344CB8AC3E}">
        <p14:creationId xmlns:p14="http://schemas.microsoft.com/office/powerpoint/2010/main" val="38466766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3D279E5-4260-154B-82E6-4D12C5975A6B}"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E2E4A-61A9-9D4F-88C7-D9B7D8DFB03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920015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3D279E5-4260-154B-82E6-4D12C5975A6B}"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E2E4A-61A9-9D4F-88C7-D9B7D8DFB03C}" type="slidenum">
              <a:rPr lang="en-US" smtClean="0"/>
              <a:t>‹#›</a:t>
            </a:fld>
            <a:endParaRPr lang="en-US"/>
          </a:p>
        </p:txBody>
      </p:sp>
    </p:spTree>
    <p:extLst>
      <p:ext uri="{BB962C8B-B14F-4D97-AF65-F5344CB8AC3E}">
        <p14:creationId xmlns:p14="http://schemas.microsoft.com/office/powerpoint/2010/main" val="6531778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D279E5-4260-154B-82E6-4D12C5975A6B}"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E2E4A-61A9-9D4F-88C7-D9B7D8DFB03C}" type="slidenum">
              <a:rPr lang="en-US" smtClean="0"/>
              <a:t>‹#›</a:t>
            </a:fld>
            <a:endParaRPr lang="en-US"/>
          </a:p>
        </p:txBody>
      </p:sp>
    </p:spTree>
    <p:extLst>
      <p:ext uri="{BB962C8B-B14F-4D97-AF65-F5344CB8AC3E}">
        <p14:creationId xmlns:p14="http://schemas.microsoft.com/office/powerpoint/2010/main" val="38470597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D279E5-4260-154B-82E6-4D12C5975A6B}"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E2E4A-61A9-9D4F-88C7-D9B7D8DFB03C}" type="slidenum">
              <a:rPr lang="en-US" smtClean="0"/>
              <a:t>‹#›</a:t>
            </a:fld>
            <a:endParaRPr lang="en-US"/>
          </a:p>
        </p:txBody>
      </p:sp>
    </p:spTree>
    <p:extLst>
      <p:ext uri="{BB962C8B-B14F-4D97-AF65-F5344CB8AC3E}">
        <p14:creationId xmlns:p14="http://schemas.microsoft.com/office/powerpoint/2010/main" val="3654421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D279E5-4260-154B-82E6-4D12C5975A6B}"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E2E4A-61A9-9D4F-88C7-D9B7D8DFB03C}" type="slidenum">
              <a:rPr lang="en-US" smtClean="0"/>
              <a:t>‹#›</a:t>
            </a:fld>
            <a:endParaRPr lang="en-US"/>
          </a:p>
        </p:txBody>
      </p:sp>
    </p:spTree>
    <p:extLst>
      <p:ext uri="{BB962C8B-B14F-4D97-AF65-F5344CB8AC3E}">
        <p14:creationId xmlns:p14="http://schemas.microsoft.com/office/powerpoint/2010/main" val="415590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3D279E5-4260-154B-82E6-4D12C5975A6B}"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E2E4A-61A9-9D4F-88C7-D9B7D8DFB03C}" type="slidenum">
              <a:rPr lang="en-US" smtClean="0"/>
              <a:t>‹#›</a:t>
            </a:fld>
            <a:endParaRPr lang="en-US"/>
          </a:p>
        </p:txBody>
      </p:sp>
    </p:spTree>
    <p:extLst>
      <p:ext uri="{BB962C8B-B14F-4D97-AF65-F5344CB8AC3E}">
        <p14:creationId xmlns:p14="http://schemas.microsoft.com/office/powerpoint/2010/main" val="3224238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3D279E5-4260-154B-82E6-4D12C5975A6B}" type="datetimeFigureOut">
              <a:rPr lang="en-US" smtClean="0"/>
              <a:t>11/22/2022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4E2E4A-61A9-9D4F-88C7-D9B7D8DFB03C}" type="slidenum">
              <a:rPr lang="en-US" smtClean="0"/>
              <a:t>‹#›</a:t>
            </a:fld>
            <a:endParaRPr lang="en-US"/>
          </a:p>
        </p:txBody>
      </p:sp>
    </p:spTree>
    <p:extLst>
      <p:ext uri="{BB962C8B-B14F-4D97-AF65-F5344CB8AC3E}">
        <p14:creationId xmlns:p14="http://schemas.microsoft.com/office/powerpoint/2010/main" val="2205676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3D279E5-4260-154B-82E6-4D12C5975A6B}" type="datetimeFigureOut">
              <a:rPr lang="en-US" smtClean="0"/>
              <a:t>11/22/2022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4E2E4A-61A9-9D4F-88C7-D9B7D8DFB03C}" type="slidenum">
              <a:rPr lang="en-US" smtClean="0"/>
              <a:t>‹#›</a:t>
            </a:fld>
            <a:endParaRPr lang="en-US"/>
          </a:p>
        </p:txBody>
      </p:sp>
    </p:spTree>
    <p:extLst>
      <p:ext uri="{BB962C8B-B14F-4D97-AF65-F5344CB8AC3E}">
        <p14:creationId xmlns:p14="http://schemas.microsoft.com/office/powerpoint/2010/main" val="572130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3D279E5-4260-154B-82E6-4D12C5975A6B}" type="datetimeFigureOut">
              <a:rPr lang="en-US" smtClean="0"/>
              <a:t>11/22/2022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4E2E4A-61A9-9D4F-88C7-D9B7D8DFB03C}" type="slidenum">
              <a:rPr lang="en-US" smtClean="0"/>
              <a:t>‹#›</a:t>
            </a:fld>
            <a:endParaRPr lang="en-US"/>
          </a:p>
        </p:txBody>
      </p:sp>
    </p:spTree>
    <p:extLst>
      <p:ext uri="{BB962C8B-B14F-4D97-AF65-F5344CB8AC3E}">
        <p14:creationId xmlns:p14="http://schemas.microsoft.com/office/powerpoint/2010/main" val="3823882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279E5-4260-154B-82E6-4D12C5975A6B}" type="datetimeFigureOut">
              <a:rPr lang="en-US" smtClean="0"/>
              <a:t>11/22/2022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4E2E4A-61A9-9D4F-88C7-D9B7D8DFB03C}" type="slidenum">
              <a:rPr lang="en-US" smtClean="0"/>
              <a:t>‹#›</a:t>
            </a:fld>
            <a:endParaRPr lang="en-US"/>
          </a:p>
        </p:txBody>
      </p:sp>
    </p:spTree>
    <p:extLst>
      <p:ext uri="{BB962C8B-B14F-4D97-AF65-F5344CB8AC3E}">
        <p14:creationId xmlns:p14="http://schemas.microsoft.com/office/powerpoint/2010/main" val="3302765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D279E5-4260-154B-82E6-4D12C5975A6B}" type="datetimeFigureOut">
              <a:rPr lang="en-US" smtClean="0"/>
              <a:t>11/22/2022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4E2E4A-61A9-9D4F-88C7-D9B7D8DFB03C}" type="slidenum">
              <a:rPr lang="en-US" smtClean="0"/>
              <a:t>‹#›</a:t>
            </a:fld>
            <a:endParaRPr lang="en-US"/>
          </a:p>
        </p:txBody>
      </p:sp>
    </p:spTree>
    <p:extLst>
      <p:ext uri="{BB962C8B-B14F-4D97-AF65-F5344CB8AC3E}">
        <p14:creationId xmlns:p14="http://schemas.microsoft.com/office/powerpoint/2010/main" val="1865221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4E2E4A-61A9-9D4F-88C7-D9B7D8DFB03C}" type="slidenum">
              <a:rPr lang="en-US" smtClean="0"/>
              <a:t>‹#›</a:t>
            </a:fld>
            <a:endParaRPr lang="en-US"/>
          </a:p>
        </p:txBody>
      </p:sp>
      <p:sp>
        <p:nvSpPr>
          <p:cNvPr id="5" name="Date Placeholder 4"/>
          <p:cNvSpPr>
            <a:spLocks noGrp="1"/>
          </p:cNvSpPr>
          <p:nvPr>
            <p:ph type="dt" sz="half" idx="10"/>
          </p:nvPr>
        </p:nvSpPr>
        <p:spPr/>
        <p:txBody>
          <a:bodyPr/>
          <a:lstStyle/>
          <a:p>
            <a:fld id="{73D279E5-4260-154B-82E6-4D12C5975A6B}" type="datetimeFigureOut">
              <a:rPr lang="en-US" smtClean="0"/>
              <a:t>11/22/2022</a:t>
            </a:fld>
            <a:endParaRPr lang="en-US"/>
          </a:p>
        </p:txBody>
      </p:sp>
    </p:spTree>
    <p:extLst>
      <p:ext uri="{BB962C8B-B14F-4D97-AF65-F5344CB8AC3E}">
        <p14:creationId xmlns:p14="http://schemas.microsoft.com/office/powerpoint/2010/main" val="1153897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3D279E5-4260-154B-82E6-4D12C5975A6B}" type="datetimeFigureOut">
              <a:rPr lang="en-US" smtClean="0"/>
              <a:t>11/22/2022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74E2E4A-61A9-9D4F-88C7-D9B7D8DFB03C}" type="slidenum">
              <a:rPr lang="en-US" smtClean="0"/>
              <a:t>‹#›</a:t>
            </a:fld>
            <a:endParaRPr lang="en-US"/>
          </a:p>
        </p:txBody>
      </p:sp>
    </p:spTree>
    <p:extLst>
      <p:ext uri="{BB962C8B-B14F-4D97-AF65-F5344CB8AC3E}">
        <p14:creationId xmlns:p14="http://schemas.microsoft.com/office/powerpoint/2010/main" val="416429403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8.xml"/><Relationship Id="rId5" Type="http://schemas.openxmlformats.org/officeDocument/2006/relationships/image" Target="../media/image2.emf"/><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8.xml"/><Relationship Id="rId5" Type="http://schemas.openxmlformats.org/officeDocument/2006/relationships/image" Target="../media/image2.emf"/><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2.emf"/><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2.emf"/><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7674" y="1479884"/>
            <a:ext cx="9565105" cy="3489158"/>
          </a:xfrm>
        </p:spPr>
        <p:txBody>
          <a:bodyPr/>
          <a:lstStyle/>
          <a:p>
            <a:pPr algn="l"/>
            <a:r>
              <a:rPr lang="en-US" dirty="0">
                <a:solidFill>
                  <a:schemeClr val="tx1"/>
                </a:solidFill>
              </a:rPr>
              <a:t>Relationship of Leader-Member Exchange on Role Stress and Burnout:  A Public Accounting Perspective</a:t>
            </a:r>
          </a:p>
        </p:txBody>
      </p:sp>
      <p:sp>
        <p:nvSpPr>
          <p:cNvPr id="3" name="Subtitle 2"/>
          <p:cNvSpPr>
            <a:spLocks noGrp="1"/>
          </p:cNvSpPr>
          <p:nvPr>
            <p:ph type="subTitle" idx="1"/>
          </p:nvPr>
        </p:nvSpPr>
        <p:spPr>
          <a:xfrm>
            <a:off x="1398782" y="5085549"/>
            <a:ext cx="7766936" cy="1096899"/>
          </a:xfrm>
        </p:spPr>
        <p:txBody>
          <a:bodyPr>
            <a:normAutofit/>
          </a:bodyPr>
          <a:lstStyle/>
          <a:p>
            <a:pPr>
              <a:spcBef>
                <a:spcPts val="0"/>
              </a:spcBef>
            </a:pPr>
            <a:r>
              <a:rPr lang="en-US" sz="1600" dirty="0" smtClean="0"/>
              <a:t>Dr. Sammie Parsley, CPA, CMA, CIA, CGMA</a:t>
            </a:r>
          </a:p>
          <a:p>
            <a:pPr>
              <a:spcBef>
                <a:spcPts val="0"/>
              </a:spcBef>
            </a:pPr>
            <a:r>
              <a:rPr lang="en-US" sz="1600" dirty="0" smtClean="0"/>
              <a:t>Tax Manager</a:t>
            </a:r>
          </a:p>
          <a:p>
            <a:pPr>
              <a:spcBef>
                <a:spcPts val="0"/>
              </a:spcBef>
            </a:pPr>
            <a:r>
              <a:rPr lang="en-US" sz="1600" dirty="0" smtClean="0"/>
              <a:t>Carr, Riggs, and Ingram, </a:t>
            </a:r>
            <a:r>
              <a:rPr lang="en-US" sz="1600" dirty="0" smtClean="0"/>
              <a:t>CPAs</a:t>
            </a:r>
          </a:p>
          <a:p>
            <a:pPr>
              <a:spcBef>
                <a:spcPts val="0"/>
              </a:spcBef>
            </a:pPr>
            <a:r>
              <a:rPr lang="en-US" sz="1600" dirty="0" smtClean="0"/>
              <a:t>sparsley@cricpa.com</a:t>
            </a:r>
            <a:endParaRPr lang="en-US" sz="1600" dirty="0"/>
          </a:p>
        </p:txBody>
      </p:sp>
      <p:pic>
        <p:nvPicPr>
          <p:cNvPr id="4" name="Picture 3" descr="Logo&#10;&#10;Description automatically generated with medium confidence">
            <a:extLst>
              <a:ext uri="{FF2B5EF4-FFF2-40B4-BE49-F238E27FC236}">
                <a16:creationId xmlns:a16="http://schemas.microsoft.com/office/drawing/2014/main" id="{CEF11204-ACCC-D4DD-0420-2FBE60FB4E10}"/>
              </a:ext>
            </a:extLst>
          </p:cNvPr>
          <p:cNvPicPr>
            <a:picLocks noChangeAspect="1"/>
          </p:cNvPicPr>
          <p:nvPr/>
        </p:nvPicPr>
        <p:blipFill>
          <a:blip r:embed="rId3"/>
          <a:stretch>
            <a:fillRect/>
          </a:stretch>
        </p:blipFill>
        <p:spPr>
          <a:xfrm>
            <a:off x="10294242" y="0"/>
            <a:ext cx="1710510" cy="1710510"/>
          </a:xfrm>
          <a:prstGeom prst="rect">
            <a:avLst/>
          </a:prstGeom>
        </p:spPr>
      </p:pic>
      <p:pic>
        <p:nvPicPr>
          <p:cNvPr id="5" name="Picture 4" descr="Description: CRI Logo_CMYK"/>
          <p:cNvPicPr/>
          <p:nvPr/>
        </p:nvPicPr>
        <p:blipFill>
          <a:blip r:embed="rId4">
            <a:extLst>
              <a:ext uri="{28A0092B-C50C-407E-A947-70E740481C1C}">
                <a14:useLocalDpi xmlns:a14="http://schemas.microsoft.com/office/drawing/2010/main" val="0"/>
              </a:ext>
            </a:extLst>
          </a:blip>
          <a:srcRect/>
          <a:stretch>
            <a:fillRect/>
          </a:stretch>
        </p:blipFill>
        <p:spPr bwMode="auto">
          <a:xfrm>
            <a:off x="9978768" y="5959153"/>
            <a:ext cx="1917700" cy="670247"/>
          </a:xfrm>
          <a:prstGeom prst="rect">
            <a:avLst/>
          </a:prstGeom>
          <a:noFill/>
          <a:ln>
            <a:noFill/>
          </a:ln>
        </p:spPr>
      </p:pic>
    </p:spTree>
    <p:extLst>
      <p:ext uri="{BB962C8B-B14F-4D97-AF65-F5344CB8AC3E}">
        <p14:creationId xmlns:p14="http://schemas.microsoft.com/office/powerpoint/2010/main" val="884150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8"/>
            <a:ext cx="3200400" cy="3374137"/>
          </a:xfrm>
        </p:spPr>
        <p:txBody>
          <a:bodyPr>
            <a:normAutofit fontScale="90000"/>
          </a:bodyPr>
          <a:lstStyle/>
          <a:p>
            <a:r>
              <a:rPr lang="en-US" sz="4800" i="1" dirty="0" smtClean="0">
                <a:solidFill>
                  <a:schemeClr val="tx1"/>
                </a:solidFill>
              </a:rPr>
              <a:t>The problem of burnout among CPAs</a:t>
            </a:r>
            <a:endParaRPr lang="en-US" sz="4800" i="1" dirty="0">
              <a:solidFill>
                <a:schemeClr val="tx1"/>
              </a:solidFill>
            </a:endParaRPr>
          </a:p>
        </p:txBody>
      </p:sp>
      <p:sp>
        <p:nvSpPr>
          <p:cNvPr id="3" name="Content Placeholder 2"/>
          <p:cNvSpPr>
            <a:spLocks noGrp="1"/>
          </p:cNvSpPr>
          <p:nvPr>
            <p:ph idx="1"/>
          </p:nvPr>
        </p:nvSpPr>
        <p:spPr>
          <a:xfrm>
            <a:off x="3657601" y="471777"/>
            <a:ext cx="5639848" cy="5526437"/>
          </a:xfrm>
        </p:spPr>
        <p:txBody>
          <a:bodyPr/>
          <a:lstStyle/>
          <a:p>
            <a:pPr>
              <a:buFont typeface="Wingdings" panose="05000000000000000000" pitchFamily="2" charset="2"/>
              <a:buChar char="v"/>
            </a:pPr>
            <a:r>
              <a:rPr lang="en-US" sz="2600" dirty="0" smtClean="0"/>
              <a:t>  Service-oriented industry</a:t>
            </a:r>
          </a:p>
          <a:p>
            <a:pPr>
              <a:buFont typeface="Wingdings" panose="05000000000000000000" pitchFamily="2" charset="2"/>
              <a:buChar char="v"/>
            </a:pPr>
            <a:r>
              <a:rPr lang="en-US" sz="2600" dirty="0"/>
              <a:t> </a:t>
            </a:r>
            <a:r>
              <a:rPr lang="en-US" sz="2600" dirty="0" smtClean="0"/>
              <a:t> Struggle for work-family       	 	 balance</a:t>
            </a:r>
          </a:p>
          <a:p>
            <a:pPr>
              <a:buFont typeface="Wingdings" panose="05000000000000000000" pitchFamily="2" charset="2"/>
              <a:buChar char="v"/>
            </a:pPr>
            <a:r>
              <a:rPr lang="en-US" sz="2600" dirty="0"/>
              <a:t> </a:t>
            </a:r>
            <a:r>
              <a:rPr lang="en-US" sz="2600" dirty="0" smtClean="0"/>
              <a:t> Compressed busy season</a:t>
            </a:r>
          </a:p>
          <a:p>
            <a:pPr>
              <a:buFont typeface="Wingdings" panose="05000000000000000000" pitchFamily="2" charset="2"/>
              <a:buChar char="v"/>
            </a:pPr>
            <a:r>
              <a:rPr lang="en-US" sz="2600" dirty="0"/>
              <a:t>  </a:t>
            </a:r>
            <a:r>
              <a:rPr lang="en-US" sz="2600" dirty="0" smtClean="0"/>
              <a:t>Firms </a:t>
            </a:r>
            <a:r>
              <a:rPr lang="en-US" sz="2600" dirty="0"/>
              <a:t>struggle with voluntary </a:t>
            </a:r>
            <a:r>
              <a:rPr lang="en-US" sz="2600" dirty="0" smtClean="0"/>
              <a:t>		 turnover</a:t>
            </a:r>
          </a:p>
          <a:p>
            <a:pPr>
              <a:buFont typeface="Wingdings" panose="05000000000000000000" pitchFamily="2" charset="2"/>
              <a:buChar char="v"/>
            </a:pPr>
            <a:endParaRPr lang="en-US" dirty="0" smtClean="0"/>
          </a:p>
          <a:p>
            <a:pPr marL="0" indent="0">
              <a:buNone/>
            </a:pPr>
            <a:r>
              <a:rPr lang="en-US" dirty="0" smtClean="0"/>
              <a:t>	</a:t>
            </a:r>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64673" y="3563243"/>
            <a:ext cx="4129422" cy="2754324"/>
          </a:xfrm>
          <a:prstGeom prst="rect">
            <a:avLst/>
          </a:prstGeom>
        </p:spPr>
      </p:pic>
      <p:pic>
        <p:nvPicPr>
          <p:cNvPr id="6" name="Picture 5" descr="Logo&#10;&#10;Description automatically generated with medium confidence">
            <a:extLst>
              <a:ext uri="{FF2B5EF4-FFF2-40B4-BE49-F238E27FC236}">
                <a16:creationId xmlns:a16="http://schemas.microsoft.com/office/drawing/2014/main" id="{CEF11204-ACCC-D4DD-0420-2FBE60FB4E10}"/>
              </a:ext>
            </a:extLst>
          </p:cNvPr>
          <p:cNvPicPr>
            <a:picLocks noChangeAspect="1"/>
          </p:cNvPicPr>
          <p:nvPr/>
        </p:nvPicPr>
        <p:blipFill>
          <a:blip r:embed="rId4"/>
          <a:stretch>
            <a:fillRect/>
          </a:stretch>
        </p:blipFill>
        <p:spPr>
          <a:xfrm>
            <a:off x="10137832" y="0"/>
            <a:ext cx="1710510" cy="1710510"/>
          </a:xfrm>
          <a:prstGeom prst="rect">
            <a:avLst/>
          </a:prstGeom>
        </p:spPr>
      </p:pic>
      <p:pic>
        <p:nvPicPr>
          <p:cNvPr id="7" name="Picture 6" descr="Description: CRI Logo_CMYK"/>
          <p:cNvPicPr/>
          <p:nvPr/>
        </p:nvPicPr>
        <p:blipFill>
          <a:blip r:embed="rId5">
            <a:extLst>
              <a:ext uri="{28A0092B-C50C-407E-A947-70E740481C1C}">
                <a14:useLocalDpi xmlns:a14="http://schemas.microsoft.com/office/drawing/2010/main" val="0"/>
              </a:ext>
            </a:extLst>
          </a:blip>
          <a:srcRect/>
          <a:stretch>
            <a:fillRect/>
          </a:stretch>
        </p:blipFill>
        <p:spPr bwMode="auto">
          <a:xfrm>
            <a:off x="9930642" y="5971185"/>
            <a:ext cx="1917700" cy="633095"/>
          </a:xfrm>
          <a:prstGeom prst="rect">
            <a:avLst/>
          </a:prstGeom>
          <a:noFill/>
          <a:ln>
            <a:noFill/>
          </a:ln>
        </p:spPr>
      </p:pic>
    </p:spTree>
    <p:extLst>
      <p:ext uri="{BB962C8B-B14F-4D97-AF65-F5344CB8AC3E}">
        <p14:creationId xmlns:p14="http://schemas.microsoft.com/office/powerpoint/2010/main" val="11789579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94359"/>
            <a:ext cx="3716215" cy="3211522"/>
          </a:xfrm>
        </p:spPr>
        <p:txBody>
          <a:bodyPr>
            <a:normAutofit/>
          </a:bodyPr>
          <a:lstStyle/>
          <a:p>
            <a:r>
              <a:rPr lang="en-US" sz="4000" b="1" dirty="0" smtClean="0">
                <a:solidFill>
                  <a:schemeClr val="tx1"/>
                </a:solidFill>
              </a:rPr>
              <a:t>The Research Question</a:t>
            </a:r>
            <a:endParaRPr lang="en-US" sz="4000" b="1" dirty="0">
              <a:solidFill>
                <a:schemeClr val="tx1"/>
              </a:solidFill>
            </a:endParaRPr>
          </a:p>
        </p:txBody>
      </p:sp>
      <p:sp>
        <p:nvSpPr>
          <p:cNvPr id="3" name="Content Placeholder 2"/>
          <p:cNvSpPr>
            <a:spLocks noGrp="1"/>
          </p:cNvSpPr>
          <p:nvPr>
            <p:ph idx="1"/>
          </p:nvPr>
        </p:nvSpPr>
        <p:spPr>
          <a:xfrm>
            <a:off x="4173415" y="1348154"/>
            <a:ext cx="7521280" cy="4641166"/>
          </a:xfrm>
        </p:spPr>
        <p:txBody>
          <a:bodyPr>
            <a:normAutofit/>
          </a:bodyPr>
          <a:lstStyle/>
          <a:p>
            <a:pPr marL="0" indent="0" algn="just">
              <a:buNone/>
            </a:pPr>
            <a:r>
              <a:rPr lang="en-US" sz="3600" i="1" dirty="0" smtClean="0"/>
              <a:t>What is the effect of role stressors moderated by positive leader-member exchange (LMX) on job burnout of millennial certified public accountants?  </a:t>
            </a:r>
            <a:endParaRPr lang="en-US" sz="3600" i="1"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09674" y="4243754"/>
            <a:ext cx="3805372" cy="2446419"/>
          </a:xfrm>
          <a:prstGeom prst="rect">
            <a:avLst/>
          </a:prstGeom>
        </p:spPr>
      </p:pic>
      <p:pic>
        <p:nvPicPr>
          <p:cNvPr id="6" name="Picture 5" descr="Logo&#10;&#10;Description automatically generated with medium confidence">
            <a:extLst>
              <a:ext uri="{FF2B5EF4-FFF2-40B4-BE49-F238E27FC236}">
                <a16:creationId xmlns:a16="http://schemas.microsoft.com/office/drawing/2014/main" id="{CEF11204-ACCC-D4DD-0420-2FBE60FB4E10}"/>
              </a:ext>
            </a:extLst>
          </p:cNvPr>
          <p:cNvPicPr>
            <a:picLocks noChangeAspect="1"/>
          </p:cNvPicPr>
          <p:nvPr/>
        </p:nvPicPr>
        <p:blipFill>
          <a:blip r:embed="rId4"/>
          <a:stretch>
            <a:fillRect/>
          </a:stretch>
        </p:blipFill>
        <p:spPr>
          <a:xfrm>
            <a:off x="10218626" y="-98855"/>
            <a:ext cx="1710510" cy="1710510"/>
          </a:xfrm>
          <a:prstGeom prst="rect">
            <a:avLst/>
          </a:prstGeom>
        </p:spPr>
      </p:pic>
      <p:pic>
        <p:nvPicPr>
          <p:cNvPr id="7" name="Picture 6" descr="Description: CRI Logo_CMYK"/>
          <p:cNvPicPr/>
          <p:nvPr/>
        </p:nvPicPr>
        <p:blipFill>
          <a:blip r:embed="rId5">
            <a:extLst>
              <a:ext uri="{28A0092B-C50C-407E-A947-70E740481C1C}">
                <a14:useLocalDpi xmlns:a14="http://schemas.microsoft.com/office/drawing/2010/main" val="0"/>
              </a:ext>
            </a:extLst>
          </a:blip>
          <a:srcRect/>
          <a:stretch>
            <a:fillRect/>
          </a:stretch>
        </p:blipFill>
        <p:spPr bwMode="auto">
          <a:xfrm>
            <a:off x="10011436" y="5869937"/>
            <a:ext cx="1917700" cy="633095"/>
          </a:xfrm>
          <a:prstGeom prst="rect">
            <a:avLst/>
          </a:prstGeom>
          <a:noFill/>
          <a:ln>
            <a:noFill/>
          </a:ln>
        </p:spPr>
      </p:pic>
    </p:spTree>
    <p:extLst>
      <p:ext uri="{BB962C8B-B14F-4D97-AF65-F5344CB8AC3E}">
        <p14:creationId xmlns:p14="http://schemas.microsoft.com/office/powerpoint/2010/main" val="5724328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531341"/>
            <a:ext cx="10058400" cy="1020733"/>
          </a:xfrm>
        </p:spPr>
        <p:txBody>
          <a:bodyPr/>
          <a:lstStyle/>
          <a:p>
            <a:r>
              <a:rPr lang="en-US" dirty="0" smtClean="0">
                <a:solidFill>
                  <a:schemeClr val="tx1"/>
                </a:solidFill>
              </a:rPr>
              <a:t>Significance and Research Implications</a:t>
            </a:r>
            <a:endParaRPr lang="en-US" dirty="0">
              <a:solidFill>
                <a:schemeClr val="tx1"/>
              </a:solidFill>
            </a:endParaRPr>
          </a:p>
        </p:txBody>
      </p:sp>
      <p:sp>
        <p:nvSpPr>
          <p:cNvPr id="3" name="Content Placeholder 2"/>
          <p:cNvSpPr>
            <a:spLocks noGrp="1"/>
          </p:cNvSpPr>
          <p:nvPr>
            <p:ph idx="1"/>
          </p:nvPr>
        </p:nvSpPr>
        <p:spPr>
          <a:xfrm>
            <a:off x="1097280" y="1710510"/>
            <a:ext cx="10058400" cy="4369014"/>
          </a:xfrm>
        </p:spPr>
        <p:txBody>
          <a:bodyPr>
            <a:normAutofit/>
          </a:bodyPr>
          <a:lstStyle/>
          <a:p>
            <a:pPr marL="0" indent="0">
              <a:lnSpc>
                <a:spcPct val="200000"/>
              </a:lnSpc>
              <a:buNone/>
            </a:pPr>
            <a:r>
              <a:rPr lang="en-US" sz="2400" dirty="0" smtClean="0">
                <a:solidFill>
                  <a:schemeClr val="tx1"/>
                </a:solidFill>
              </a:rPr>
              <a:t>Stress can lead to decreased performance and negative job outcomes</a:t>
            </a:r>
          </a:p>
          <a:p>
            <a:pPr lvl="1">
              <a:lnSpc>
                <a:spcPct val="200000"/>
              </a:lnSpc>
              <a:buFont typeface="Wingdings" panose="05000000000000000000" pitchFamily="2" charset="2"/>
              <a:buChar char="v"/>
            </a:pPr>
            <a:r>
              <a:rPr lang="en-US" sz="2400" dirty="0" smtClean="0">
                <a:solidFill>
                  <a:schemeClr val="tx1"/>
                </a:solidFill>
              </a:rPr>
              <a:t>Health problems </a:t>
            </a:r>
            <a:r>
              <a:rPr lang="en-US" sz="1800" dirty="0" smtClean="0">
                <a:solidFill>
                  <a:schemeClr val="tx1"/>
                </a:solidFill>
              </a:rPr>
              <a:t>(Friedman et al., 1958)</a:t>
            </a:r>
          </a:p>
          <a:p>
            <a:pPr lvl="1">
              <a:lnSpc>
                <a:spcPct val="200000"/>
              </a:lnSpc>
              <a:buFont typeface="Wingdings" panose="05000000000000000000" pitchFamily="2" charset="2"/>
              <a:buChar char="v"/>
            </a:pPr>
            <a:r>
              <a:rPr lang="en-US" sz="2400" dirty="0" smtClean="0">
                <a:solidFill>
                  <a:schemeClr val="tx1"/>
                </a:solidFill>
              </a:rPr>
              <a:t>Increased group health premiums</a:t>
            </a:r>
          </a:p>
          <a:p>
            <a:pPr lvl="1">
              <a:lnSpc>
                <a:spcPct val="200000"/>
              </a:lnSpc>
              <a:buFont typeface="Wingdings" panose="05000000000000000000" pitchFamily="2" charset="2"/>
              <a:buChar char="v"/>
            </a:pPr>
            <a:r>
              <a:rPr lang="en-US" sz="2400" dirty="0" smtClean="0">
                <a:solidFill>
                  <a:schemeClr val="tx1"/>
                </a:solidFill>
              </a:rPr>
              <a:t>Increased absenteeism and subsequent turnover</a:t>
            </a:r>
          </a:p>
          <a:p>
            <a:pPr lvl="1">
              <a:lnSpc>
                <a:spcPct val="200000"/>
              </a:lnSpc>
              <a:buFont typeface="Wingdings" panose="05000000000000000000" pitchFamily="2" charset="2"/>
              <a:buChar char="v"/>
            </a:pPr>
            <a:r>
              <a:rPr lang="en-US" sz="2400" dirty="0" smtClean="0">
                <a:solidFill>
                  <a:schemeClr val="tx1"/>
                </a:solidFill>
              </a:rPr>
              <a:t>Academic implications</a:t>
            </a:r>
          </a:p>
          <a:p>
            <a:pPr lvl="1">
              <a:lnSpc>
                <a:spcPct val="200000"/>
              </a:lnSpc>
              <a:buFont typeface="Wingdings" panose="05000000000000000000" pitchFamily="2" charset="2"/>
              <a:buChar char="v"/>
            </a:pPr>
            <a:endParaRPr lang="en-US" sz="2400" dirty="0" smtClean="0"/>
          </a:p>
          <a:p>
            <a:pPr>
              <a:lnSpc>
                <a:spcPct val="200000"/>
              </a:lnSpc>
              <a:buFont typeface="Wingdings" panose="05000000000000000000" pitchFamily="2" charset="2"/>
              <a:buChar char="v"/>
            </a:pPr>
            <a:endParaRPr lang="en-US" dirty="0"/>
          </a:p>
        </p:txBody>
      </p:sp>
      <p:pic>
        <p:nvPicPr>
          <p:cNvPr id="4" name="Picture 3" descr="Logo&#10;&#10;Description automatically generated with medium confidence">
            <a:extLst>
              <a:ext uri="{FF2B5EF4-FFF2-40B4-BE49-F238E27FC236}">
                <a16:creationId xmlns:a16="http://schemas.microsoft.com/office/drawing/2014/main" id="{CEF11204-ACCC-D4DD-0420-2FBE60FB4E10}"/>
              </a:ext>
            </a:extLst>
          </p:cNvPr>
          <p:cNvPicPr>
            <a:picLocks noChangeAspect="1"/>
          </p:cNvPicPr>
          <p:nvPr/>
        </p:nvPicPr>
        <p:blipFill>
          <a:blip r:embed="rId3"/>
          <a:stretch>
            <a:fillRect/>
          </a:stretch>
        </p:blipFill>
        <p:spPr>
          <a:xfrm>
            <a:off x="10137832" y="0"/>
            <a:ext cx="1710510" cy="1710510"/>
          </a:xfrm>
          <a:prstGeom prst="rect">
            <a:avLst/>
          </a:prstGeom>
        </p:spPr>
      </p:pic>
      <p:pic>
        <p:nvPicPr>
          <p:cNvPr id="5" name="Picture 4" descr="Description: CRI Logo_CMYK"/>
          <p:cNvPicPr/>
          <p:nvPr/>
        </p:nvPicPr>
        <p:blipFill>
          <a:blip r:embed="rId4">
            <a:extLst>
              <a:ext uri="{28A0092B-C50C-407E-A947-70E740481C1C}">
                <a14:useLocalDpi xmlns:a14="http://schemas.microsoft.com/office/drawing/2010/main" val="0"/>
              </a:ext>
            </a:extLst>
          </a:blip>
          <a:srcRect/>
          <a:stretch>
            <a:fillRect/>
          </a:stretch>
        </p:blipFill>
        <p:spPr bwMode="auto">
          <a:xfrm>
            <a:off x="10034237" y="5921412"/>
            <a:ext cx="1917700" cy="633095"/>
          </a:xfrm>
          <a:prstGeom prst="rect">
            <a:avLst/>
          </a:prstGeom>
          <a:noFill/>
          <a:ln>
            <a:noFill/>
          </a:ln>
        </p:spPr>
      </p:pic>
    </p:spTree>
    <p:extLst>
      <p:ext uri="{BB962C8B-B14F-4D97-AF65-F5344CB8AC3E}">
        <p14:creationId xmlns:p14="http://schemas.microsoft.com/office/powerpoint/2010/main" val="1802412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269855" cy="1320800"/>
          </a:xfrm>
        </p:spPr>
        <p:txBody>
          <a:bodyPr>
            <a:normAutofit/>
          </a:bodyPr>
          <a:lstStyle/>
          <a:p>
            <a:r>
              <a:rPr lang="en-US" sz="3200" b="1" dirty="0">
                <a:solidFill>
                  <a:schemeClr val="tx1"/>
                </a:solidFill>
              </a:rPr>
              <a:t>Conceptual Model:  Role Stressors, LMX, and Burnout</a:t>
            </a:r>
            <a:endParaRPr lang="en-US" sz="3200" dirty="0">
              <a:solidFill>
                <a:schemeClr val="tx1"/>
              </a:solidFill>
            </a:endParaRPr>
          </a:p>
        </p:txBody>
      </p:sp>
      <p:pic>
        <p:nvPicPr>
          <p:cNvPr id="4" name="Picture 3" descr="Logo&#10;&#10;Description automatically generated with medium confidence">
            <a:extLst>
              <a:ext uri="{FF2B5EF4-FFF2-40B4-BE49-F238E27FC236}">
                <a16:creationId xmlns:a16="http://schemas.microsoft.com/office/drawing/2014/main" id="{CEF11204-ACCC-D4DD-0420-2FBE60FB4E10}"/>
              </a:ext>
            </a:extLst>
          </p:cNvPr>
          <p:cNvPicPr>
            <a:picLocks noChangeAspect="1"/>
          </p:cNvPicPr>
          <p:nvPr/>
        </p:nvPicPr>
        <p:blipFill>
          <a:blip r:embed="rId3"/>
          <a:stretch>
            <a:fillRect/>
          </a:stretch>
        </p:blipFill>
        <p:spPr>
          <a:xfrm>
            <a:off x="10137832" y="0"/>
            <a:ext cx="1710510" cy="1710510"/>
          </a:xfrm>
          <a:prstGeom prst="rect">
            <a:avLst/>
          </a:prstGeom>
        </p:spPr>
      </p:pic>
      <p:pic>
        <p:nvPicPr>
          <p:cNvPr id="5" name="Picture 3"/>
          <p:cNvPicPr>
            <a:picLocks noGrp="1" noChangeAspect="1" noChangeArrowheads="1"/>
          </p:cNvPicPr>
          <p:nvPr>
            <p:ph idx="1"/>
          </p:nvPr>
        </p:nvPicPr>
        <p:blipFill>
          <a:blip r:embed="rId4" cstate="print">
            <a:extLst>
              <a:ext uri="{28A0092B-C50C-407E-A947-70E740481C1C}">
                <a14:useLocalDpi xmlns:a14="http://schemas.microsoft.com/office/drawing/2010/main" val="0"/>
              </a:ext>
            </a:extLst>
          </a:blip>
          <a:srcRect/>
          <a:stretch>
            <a:fillRect/>
          </a:stretch>
        </p:blipFill>
        <p:spPr bwMode="auto">
          <a:xfrm>
            <a:off x="939114" y="1710510"/>
            <a:ext cx="9198718" cy="480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Description: CRI Logo_CMYK"/>
          <p:cNvPicPr/>
          <p:nvPr/>
        </p:nvPicPr>
        <p:blipFill>
          <a:blip r:embed="rId5">
            <a:extLst>
              <a:ext uri="{28A0092B-C50C-407E-A947-70E740481C1C}">
                <a14:useLocalDpi xmlns:a14="http://schemas.microsoft.com/office/drawing/2010/main" val="0"/>
              </a:ext>
            </a:extLst>
          </a:blip>
          <a:srcRect/>
          <a:stretch>
            <a:fillRect/>
          </a:stretch>
        </p:blipFill>
        <p:spPr bwMode="auto">
          <a:xfrm>
            <a:off x="10034237" y="6002609"/>
            <a:ext cx="1917700" cy="633095"/>
          </a:xfrm>
          <a:prstGeom prst="rect">
            <a:avLst/>
          </a:prstGeom>
          <a:noFill/>
          <a:ln>
            <a:noFill/>
          </a:ln>
        </p:spPr>
      </p:pic>
    </p:spTree>
    <p:extLst>
      <p:ext uri="{BB962C8B-B14F-4D97-AF65-F5344CB8AC3E}">
        <p14:creationId xmlns:p14="http://schemas.microsoft.com/office/powerpoint/2010/main" val="17425867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solidFill>
                  <a:schemeClr val="tx1"/>
                </a:solidFill>
              </a:rPr>
              <a:t>Role Stressors </a:t>
            </a:r>
            <a:r>
              <a:rPr lang="en-US" sz="2400" dirty="0" smtClean="0">
                <a:solidFill>
                  <a:schemeClr val="tx1"/>
                </a:solidFill>
              </a:rPr>
              <a:t>(Katz &amp; Kahn, 1978)</a:t>
            </a:r>
            <a:endParaRPr lang="en-US" sz="2400" dirty="0">
              <a:solidFill>
                <a:schemeClr val="tx1"/>
              </a:solidFill>
            </a:endParaRPr>
          </a:p>
        </p:txBody>
      </p:sp>
      <p:sp>
        <p:nvSpPr>
          <p:cNvPr id="3" name="Content Placeholder 2"/>
          <p:cNvSpPr>
            <a:spLocks noGrp="1"/>
          </p:cNvSpPr>
          <p:nvPr>
            <p:ph idx="1"/>
          </p:nvPr>
        </p:nvSpPr>
        <p:spPr>
          <a:xfrm>
            <a:off x="677334" y="1714501"/>
            <a:ext cx="8596668" cy="4326862"/>
          </a:xfrm>
        </p:spPr>
        <p:txBody>
          <a:bodyPr>
            <a:normAutofit/>
          </a:bodyPr>
          <a:lstStyle/>
          <a:p>
            <a:pPr marL="457200" indent="-457200">
              <a:buFont typeface="+mj-lt"/>
              <a:buAutoNum type="arabicPeriod"/>
            </a:pPr>
            <a:r>
              <a:rPr lang="en-US" sz="2400" u="sng" dirty="0" smtClean="0"/>
              <a:t>Role ambiguity</a:t>
            </a:r>
            <a:r>
              <a:rPr lang="en-US" sz="2400" dirty="0" smtClean="0"/>
              <a:t> – lack of clarity employees experience as a result of unclear expectations set by management</a:t>
            </a:r>
          </a:p>
          <a:p>
            <a:pPr marL="457200" indent="-457200">
              <a:buFont typeface="+mj-lt"/>
              <a:buAutoNum type="arabicPeriod"/>
            </a:pPr>
            <a:r>
              <a:rPr lang="en-US" sz="2400" u="sng" dirty="0" smtClean="0"/>
              <a:t>Role conflict</a:t>
            </a:r>
            <a:r>
              <a:rPr lang="en-US" sz="2400" dirty="0" smtClean="0"/>
              <a:t> – results from simultaneous contradicting communications and expectations from work peers and superiors</a:t>
            </a:r>
          </a:p>
          <a:p>
            <a:pPr marL="457200" indent="-457200">
              <a:buFont typeface="+mj-lt"/>
              <a:buAutoNum type="arabicPeriod"/>
            </a:pPr>
            <a:r>
              <a:rPr lang="en-US" sz="2400" u="sng" dirty="0" smtClean="0"/>
              <a:t>Role overload</a:t>
            </a:r>
            <a:r>
              <a:rPr lang="en-US" sz="2400" dirty="0" smtClean="0"/>
              <a:t> – sense of being overwhelmed that employees feel when there are too many responsibilities and demands to meet given time and personal constraints</a:t>
            </a:r>
            <a:endParaRPr lang="en-US" sz="2400" u="sng" dirty="0"/>
          </a:p>
        </p:txBody>
      </p:sp>
      <p:pic>
        <p:nvPicPr>
          <p:cNvPr id="4" name="Picture 3" descr="Logo&#10;&#10;Description automatically generated with medium confidence">
            <a:extLst>
              <a:ext uri="{FF2B5EF4-FFF2-40B4-BE49-F238E27FC236}">
                <a16:creationId xmlns:a16="http://schemas.microsoft.com/office/drawing/2014/main" id="{CEF11204-ACCC-D4DD-0420-2FBE60FB4E10}"/>
              </a:ext>
            </a:extLst>
          </p:cNvPr>
          <p:cNvPicPr>
            <a:picLocks noChangeAspect="1"/>
          </p:cNvPicPr>
          <p:nvPr/>
        </p:nvPicPr>
        <p:blipFill>
          <a:blip r:embed="rId3"/>
          <a:stretch>
            <a:fillRect/>
          </a:stretch>
        </p:blipFill>
        <p:spPr>
          <a:xfrm>
            <a:off x="10137832" y="0"/>
            <a:ext cx="1710510" cy="1710510"/>
          </a:xfrm>
          <a:prstGeom prst="rect">
            <a:avLst/>
          </a:prstGeom>
        </p:spPr>
      </p:pic>
      <p:pic>
        <p:nvPicPr>
          <p:cNvPr id="5" name="Picture 4" descr="Description: CRI Logo_CMYK"/>
          <p:cNvPicPr/>
          <p:nvPr/>
        </p:nvPicPr>
        <p:blipFill>
          <a:blip r:embed="rId4">
            <a:extLst>
              <a:ext uri="{28A0092B-C50C-407E-A947-70E740481C1C}">
                <a14:useLocalDpi xmlns:a14="http://schemas.microsoft.com/office/drawing/2010/main" val="0"/>
              </a:ext>
            </a:extLst>
          </a:blip>
          <a:srcRect/>
          <a:stretch>
            <a:fillRect/>
          </a:stretch>
        </p:blipFill>
        <p:spPr bwMode="auto">
          <a:xfrm>
            <a:off x="10034237" y="6041363"/>
            <a:ext cx="1917700" cy="633095"/>
          </a:xfrm>
          <a:prstGeom prst="rect">
            <a:avLst/>
          </a:prstGeom>
          <a:noFill/>
          <a:ln>
            <a:noFill/>
          </a:ln>
        </p:spPr>
      </p:pic>
    </p:spTree>
    <p:extLst>
      <p:ext uri="{BB962C8B-B14F-4D97-AF65-F5344CB8AC3E}">
        <p14:creationId xmlns:p14="http://schemas.microsoft.com/office/powerpoint/2010/main" val="2984075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286603"/>
            <a:ext cx="10567851" cy="1084997"/>
          </a:xfrm>
        </p:spPr>
        <p:txBody>
          <a:bodyPr>
            <a:normAutofit/>
          </a:bodyPr>
          <a:lstStyle/>
          <a:p>
            <a:r>
              <a:rPr lang="en-US" sz="4800" dirty="0">
                <a:solidFill>
                  <a:schemeClr val="tx1"/>
                </a:solidFill>
              </a:rPr>
              <a:t>Leader-Member Exchange (LMX)</a:t>
            </a:r>
          </a:p>
        </p:txBody>
      </p:sp>
      <p:sp>
        <p:nvSpPr>
          <p:cNvPr id="3" name="Content Placeholder 2"/>
          <p:cNvSpPr>
            <a:spLocks noGrp="1"/>
          </p:cNvSpPr>
          <p:nvPr>
            <p:ph sz="half" idx="1"/>
          </p:nvPr>
        </p:nvSpPr>
        <p:spPr>
          <a:xfrm>
            <a:off x="587829" y="1371600"/>
            <a:ext cx="4778255" cy="4497494"/>
          </a:xfrm>
        </p:spPr>
        <p:txBody>
          <a:bodyPr/>
          <a:lstStyle/>
          <a:p>
            <a:pPr marL="0" indent="0">
              <a:buNone/>
            </a:pPr>
            <a:r>
              <a:rPr lang="en-US" sz="2600" i="1" dirty="0"/>
              <a:t>A relationship-based theory stating that relationships between leaders (e.g. managers, directors, partners, etc.) and members (e.g. subordinates) is one that develops over time as the result of numerous exchanges and transactions</a:t>
            </a:r>
          </a:p>
          <a:p>
            <a:endParaRPr lang="en-US"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366084" y="1250126"/>
            <a:ext cx="6708809" cy="4854742"/>
          </a:xfrm>
          <a:prstGeom prst="rect">
            <a:avLst/>
          </a:prstGeom>
        </p:spPr>
      </p:pic>
      <p:pic>
        <p:nvPicPr>
          <p:cNvPr id="6" name="Picture 5" descr="Logo&#10;&#10;Description automatically generated with medium confidence">
            <a:extLst>
              <a:ext uri="{FF2B5EF4-FFF2-40B4-BE49-F238E27FC236}">
                <a16:creationId xmlns:a16="http://schemas.microsoft.com/office/drawing/2014/main" id="{CEF11204-ACCC-D4DD-0420-2FBE60FB4E10}"/>
              </a:ext>
            </a:extLst>
          </p:cNvPr>
          <p:cNvPicPr>
            <a:picLocks noChangeAspect="1"/>
          </p:cNvPicPr>
          <p:nvPr/>
        </p:nvPicPr>
        <p:blipFill>
          <a:blip r:embed="rId4"/>
          <a:stretch>
            <a:fillRect/>
          </a:stretch>
        </p:blipFill>
        <p:spPr>
          <a:xfrm>
            <a:off x="10201957" y="-114300"/>
            <a:ext cx="1710510" cy="1600200"/>
          </a:xfrm>
          <a:prstGeom prst="rect">
            <a:avLst/>
          </a:prstGeom>
        </p:spPr>
      </p:pic>
      <p:pic>
        <p:nvPicPr>
          <p:cNvPr id="7" name="Picture 6" descr="Description: CRI Logo_CMYK"/>
          <p:cNvPicPr/>
          <p:nvPr/>
        </p:nvPicPr>
        <p:blipFill>
          <a:blip r:embed="rId5">
            <a:extLst>
              <a:ext uri="{28A0092B-C50C-407E-A947-70E740481C1C}">
                <a14:useLocalDpi xmlns:a14="http://schemas.microsoft.com/office/drawing/2010/main" val="0"/>
              </a:ext>
            </a:extLst>
          </a:blip>
          <a:srcRect/>
          <a:stretch>
            <a:fillRect/>
          </a:stretch>
        </p:blipFill>
        <p:spPr bwMode="auto">
          <a:xfrm>
            <a:off x="9994767" y="6104868"/>
            <a:ext cx="1917700" cy="633095"/>
          </a:xfrm>
          <a:prstGeom prst="rect">
            <a:avLst/>
          </a:prstGeom>
          <a:noFill/>
          <a:ln>
            <a:noFill/>
          </a:ln>
        </p:spPr>
      </p:pic>
    </p:spTree>
    <p:extLst>
      <p:ext uri="{BB962C8B-B14F-4D97-AF65-F5344CB8AC3E}">
        <p14:creationId xmlns:p14="http://schemas.microsoft.com/office/powerpoint/2010/main" val="37266901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217344"/>
          </a:xfrm>
        </p:spPr>
        <p:txBody>
          <a:bodyPr/>
          <a:lstStyle/>
          <a:p>
            <a:r>
              <a:rPr lang="en-US" sz="4800" dirty="0" smtClean="0">
                <a:solidFill>
                  <a:schemeClr val="tx1"/>
                </a:solidFill>
              </a:rPr>
              <a:t>Job Burnout </a:t>
            </a:r>
            <a:r>
              <a:rPr lang="en-US" sz="2400" dirty="0" smtClean="0">
                <a:solidFill>
                  <a:schemeClr val="tx1"/>
                </a:solidFill>
              </a:rPr>
              <a:t>(Maslach &amp; Leiter, 2008)</a:t>
            </a:r>
            <a:endParaRPr lang="en-US" sz="2400" dirty="0">
              <a:solidFill>
                <a:schemeClr val="tx1"/>
              </a:solidFill>
            </a:endParaRPr>
          </a:p>
        </p:txBody>
      </p:sp>
      <p:sp>
        <p:nvSpPr>
          <p:cNvPr id="3" name="Content Placeholder 2"/>
          <p:cNvSpPr>
            <a:spLocks noGrp="1"/>
          </p:cNvSpPr>
          <p:nvPr>
            <p:ph idx="1"/>
          </p:nvPr>
        </p:nvSpPr>
        <p:spPr>
          <a:xfrm>
            <a:off x="964933" y="1737360"/>
            <a:ext cx="10058400" cy="4023360"/>
          </a:xfrm>
        </p:spPr>
        <p:txBody>
          <a:bodyPr>
            <a:normAutofit/>
          </a:bodyPr>
          <a:lstStyle/>
          <a:p>
            <a:pPr marL="514350" indent="-514350">
              <a:lnSpc>
                <a:spcPct val="200000"/>
              </a:lnSpc>
              <a:buFont typeface="+mj-lt"/>
              <a:buAutoNum type="arabicPeriod"/>
            </a:pPr>
            <a:r>
              <a:rPr lang="en-US" sz="3000" dirty="0" smtClean="0"/>
              <a:t>Emotional exhaustion</a:t>
            </a:r>
          </a:p>
          <a:p>
            <a:pPr marL="514350" indent="-514350">
              <a:lnSpc>
                <a:spcPct val="200000"/>
              </a:lnSpc>
              <a:buFont typeface="+mj-lt"/>
              <a:buAutoNum type="arabicPeriod"/>
            </a:pPr>
            <a:r>
              <a:rPr lang="en-US" sz="3000" dirty="0" smtClean="0"/>
              <a:t>Depersonalization</a:t>
            </a:r>
          </a:p>
          <a:p>
            <a:pPr marL="514350" indent="-514350">
              <a:lnSpc>
                <a:spcPct val="200000"/>
              </a:lnSpc>
              <a:buFont typeface="+mj-lt"/>
              <a:buAutoNum type="arabicPeriod"/>
            </a:pPr>
            <a:r>
              <a:rPr lang="en-US" sz="3000" dirty="0" smtClean="0"/>
              <a:t>Reduced personal accomplishment</a:t>
            </a:r>
            <a:endParaRPr lang="en-US" sz="30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67863" y="1503948"/>
            <a:ext cx="4223083" cy="4381901"/>
          </a:xfrm>
          <a:prstGeom prst="rect">
            <a:avLst/>
          </a:prstGeom>
        </p:spPr>
      </p:pic>
      <p:pic>
        <p:nvPicPr>
          <p:cNvPr id="6" name="Picture 5" descr="Logo&#10;&#10;Description automatically generated with medium confidence">
            <a:extLst>
              <a:ext uri="{FF2B5EF4-FFF2-40B4-BE49-F238E27FC236}">
                <a16:creationId xmlns:a16="http://schemas.microsoft.com/office/drawing/2014/main" id="{CEF11204-ACCC-D4DD-0420-2FBE60FB4E10}"/>
              </a:ext>
            </a:extLst>
          </p:cNvPr>
          <p:cNvPicPr>
            <a:picLocks noChangeAspect="1"/>
          </p:cNvPicPr>
          <p:nvPr/>
        </p:nvPicPr>
        <p:blipFill>
          <a:blip r:embed="rId4"/>
          <a:stretch>
            <a:fillRect/>
          </a:stretch>
        </p:blipFill>
        <p:spPr>
          <a:xfrm>
            <a:off x="10137832" y="0"/>
            <a:ext cx="1710510" cy="1600200"/>
          </a:xfrm>
          <a:prstGeom prst="rect">
            <a:avLst/>
          </a:prstGeom>
        </p:spPr>
      </p:pic>
      <p:pic>
        <p:nvPicPr>
          <p:cNvPr id="7" name="Picture 6" descr="Description: CRI Logo_CMYK"/>
          <p:cNvPicPr/>
          <p:nvPr/>
        </p:nvPicPr>
        <p:blipFill>
          <a:blip r:embed="rId5">
            <a:extLst>
              <a:ext uri="{28A0092B-C50C-407E-A947-70E740481C1C}">
                <a14:useLocalDpi xmlns:a14="http://schemas.microsoft.com/office/drawing/2010/main" val="0"/>
              </a:ext>
            </a:extLst>
          </a:blip>
          <a:srcRect/>
          <a:stretch>
            <a:fillRect/>
          </a:stretch>
        </p:blipFill>
        <p:spPr bwMode="auto">
          <a:xfrm>
            <a:off x="9930642" y="6023009"/>
            <a:ext cx="1917700" cy="633095"/>
          </a:xfrm>
          <a:prstGeom prst="rect">
            <a:avLst/>
          </a:prstGeom>
          <a:noFill/>
          <a:ln>
            <a:noFill/>
          </a:ln>
        </p:spPr>
      </p:pic>
    </p:spTree>
    <p:extLst>
      <p:ext uri="{BB962C8B-B14F-4D97-AF65-F5344CB8AC3E}">
        <p14:creationId xmlns:p14="http://schemas.microsoft.com/office/powerpoint/2010/main" val="4058019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910018"/>
          </a:xfrm>
        </p:spPr>
        <p:txBody>
          <a:bodyPr/>
          <a:lstStyle/>
          <a:p>
            <a:r>
              <a:rPr lang="en-US" dirty="0" smtClean="0">
                <a:solidFill>
                  <a:schemeClr val="tx1"/>
                </a:solidFill>
              </a:rPr>
              <a:t>The Hypothetical Model</a:t>
            </a:r>
            <a:endParaRPr lang="en-US" dirty="0">
              <a:solidFill>
                <a:schemeClr val="tx1"/>
              </a:solidFill>
            </a:endParaRPr>
          </a:p>
        </p:txBody>
      </p:sp>
      <p:sp>
        <p:nvSpPr>
          <p:cNvPr id="4" name="Content Placeholder 3"/>
          <p:cNvSpPr>
            <a:spLocks noGrp="1"/>
          </p:cNvSpPr>
          <p:nvPr>
            <p:ph sz="half" idx="2"/>
          </p:nvPr>
        </p:nvSpPr>
        <p:spPr>
          <a:xfrm>
            <a:off x="7066844" y="1512711"/>
            <a:ext cx="4797778" cy="4356383"/>
          </a:xfrm>
        </p:spPr>
        <p:txBody>
          <a:bodyPr>
            <a:normAutofit fontScale="92500" lnSpcReduction="10000"/>
          </a:bodyPr>
          <a:lstStyle/>
          <a:p>
            <a:pPr marL="0" indent="0">
              <a:buNone/>
            </a:pPr>
            <a:r>
              <a:rPr lang="en-US" sz="2600" i="1" dirty="0" smtClean="0"/>
              <a:t>Hypothesis 1:  Increased presence of role stressors will lead to increased existence of job burnout among millennial CPAs.</a:t>
            </a:r>
          </a:p>
          <a:p>
            <a:endParaRPr lang="en-US" sz="2600" i="1" dirty="0"/>
          </a:p>
          <a:p>
            <a:pPr marL="0" indent="0">
              <a:buNone/>
            </a:pPr>
            <a:r>
              <a:rPr lang="en-US" sz="2600" i="1" dirty="0" smtClean="0"/>
              <a:t>Hypothesis 2:  Millennial accountants engaged in high quality LMX relationships with managers will experience lower levels of role stress and subsequent job burnout.  </a:t>
            </a:r>
            <a:endParaRPr lang="en-US" sz="2600" i="1" dirty="0"/>
          </a:p>
        </p:txBody>
      </p:sp>
      <p:pic>
        <p:nvPicPr>
          <p:cNvPr id="3" name="Picture 2"/>
          <p:cNvPicPr>
            <a:picLocks noChangeAspect="1"/>
          </p:cNvPicPr>
          <p:nvPr/>
        </p:nvPicPr>
        <p:blipFill>
          <a:blip r:embed="rId3"/>
          <a:stretch>
            <a:fillRect/>
          </a:stretch>
        </p:blipFill>
        <p:spPr>
          <a:xfrm>
            <a:off x="244940" y="1196622"/>
            <a:ext cx="6821904" cy="4915420"/>
          </a:xfrm>
          <a:prstGeom prst="rect">
            <a:avLst/>
          </a:prstGeom>
        </p:spPr>
      </p:pic>
      <p:pic>
        <p:nvPicPr>
          <p:cNvPr id="5" name="Picture 4" descr="Logo&#10;&#10;Description automatically generated with medium confidence">
            <a:extLst>
              <a:ext uri="{FF2B5EF4-FFF2-40B4-BE49-F238E27FC236}">
                <a16:creationId xmlns:a16="http://schemas.microsoft.com/office/drawing/2014/main" id="{CEF11204-ACCC-D4DD-0420-2FBE60FB4E10}"/>
              </a:ext>
            </a:extLst>
          </p:cNvPr>
          <p:cNvPicPr>
            <a:picLocks noChangeAspect="1"/>
          </p:cNvPicPr>
          <p:nvPr/>
        </p:nvPicPr>
        <p:blipFill>
          <a:blip r:embed="rId4"/>
          <a:stretch>
            <a:fillRect/>
          </a:stretch>
        </p:blipFill>
        <p:spPr>
          <a:xfrm>
            <a:off x="10137832" y="0"/>
            <a:ext cx="1710510" cy="1600200"/>
          </a:xfrm>
          <a:prstGeom prst="rect">
            <a:avLst/>
          </a:prstGeom>
        </p:spPr>
      </p:pic>
      <p:pic>
        <p:nvPicPr>
          <p:cNvPr id="6" name="Picture 5" descr="Description: CRI Logo_CMYK"/>
          <p:cNvPicPr/>
          <p:nvPr/>
        </p:nvPicPr>
        <p:blipFill>
          <a:blip r:embed="rId5">
            <a:extLst>
              <a:ext uri="{28A0092B-C50C-407E-A947-70E740481C1C}">
                <a14:useLocalDpi xmlns:a14="http://schemas.microsoft.com/office/drawing/2010/main" val="0"/>
              </a:ext>
            </a:extLst>
          </a:blip>
          <a:srcRect/>
          <a:stretch>
            <a:fillRect/>
          </a:stretch>
        </p:blipFill>
        <p:spPr bwMode="auto">
          <a:xfrm>
            <a:off x="9946922" y="6112042"/>
            <a:ext cx="1917700" cy="633095"/>
          </a:xfrm>
          <a:prstGeom prst="rect">
            <a:avLst/>
          </a:prstGeom>
          <a:noFill/>
          <a:ln>
            <a:noFill/>
          </a:ln>
        </p:spPr>
      </p:pic>
    </p:spTree>
    <p:extLst>
      <p:ext uri="{BB962C8B-B14F-4D97-AF65-F5344CB8AC3E}">
        <p14:creationId xmlns:p14="http://schemas.microsoft.com/office/powerpoint/2010/main" val="24881256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KyCPA template" id="{671F2F44-0AC0-CF4F-A70C-99CE7442A687}" vid="{C9BDA17F-F39D-DF42-8E31-A0CED812BE5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KyCPA template</Template>
  <TotalTime>196</TotalTime>
  <Words>1486</Words>
  <Application>Microsoft Office PowerPoint</Application>
  <PresentationFormat>Widescreen</PresentationFormat>
  <Paragraphs>94</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Trebuchet MS</vt:lpstr>
      <vt:lpstr>Wingdings</vt:lpstr>
      <vt:lpstr>Wingdings 3</vt:lpstr>
      <vt:lpstr>Facet</vt:lpstr>
      <vt:lpstr>Relationship of Leader-Member Exchange on Role Stress and Burnout:  A Public Accounting Perspective</vt:lpstr>
      <vt:lpstr>The problem of burnout among CPAs</vt:lpstr>
      <vt:lpstr>The Research Question</vt:lpstr>
      <vt:lpstr>Significance and Research Implications</vt:lpstr>
      <vt:lpstr>Conceptual Model:  Role Stressors, LMX, and Burnout</vt:lpstr>
      <vt:lpstr>Role Stressors (Katz &amp; Kahn, 1978)</vt:lpstr>
      <vt:lpstr>Leader-Member Exchange (LMX)</vt:lpstr>
      <vt:lpstr>Job Burnout (Maslach &amp; Leiter, 2008)</vt:lpstr>
      <vt:lpstr>The Hypothetical Model</vt:lpstr>
    </vt:vector>
  </TitlesOfParts>
  <Company>Carr, Riggs, &amp; Ingram,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CRI IT Support</dc:creator>
  <cp:lastModifiedBy>CRI IT Support</cp:lastModifiedBy>
  <cp:revision>13</cp:revision>
  <dcterms:created xsi:type="dcterms:W3CDTF">2022-11-18T16:33:53Z</dcterms:created>
  <dcterms:modified xsi:type="dcterms:W3CDTF">2022-11-22T15:33:00Z</dcterms:modified>
</cp:coreProperties>
</file>